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</p:sldIdLst>
  <p:sldSz cy="6858000" cx="9144000"/>
  <p:notesSz cx="6858000" cy="9144000"/>
  <p:embeddedFontLst>
    <p:embeddedFont>
      <p:font typeface="Amarante"/>
      <p:regular r:id="rId21"/>
    </p:embeddedFont>
    <p:embeddedFont>
      <p:font typeface="Domine"/>
      <p:regular r:id="rId22"/>
      <p:bold r:id="rId2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5.xml"/><Relationship Id="rId11" Type="http://schemas.openxmlformats.org/officeDocument/2006/relationships/slide" Target="slides/slide6.xml"/><Relationship Id="rId22" Type="http://schemas.openxmlformats.org/officeDocument/2006/relationships/font" Target="fonts/Domine-regular.fntdata"/><Relationship Id="rId10" Type="http://schemas.openxmlformats.org/officeDocument/2006/relationships/slide" Target="slides/slide5.xml"/><Relationship Id="rId21" Type="http://schemas.openxmlformats.org/officeDocument/2006/relationships/font" Target="fonts/Amarante-regular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23" Type="http://schemas.openxmlformats.org/officeDocument/2006/relationships/font" Target="fonts/Domine-bold.fntdata"/><Relationship Id="rId1" Type="http://schemas.openxmlformats.org/officeDocument/2006/relationships/theme" Target="theme/theme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.xml"/><Relationship Id="rId4" Type="http://schemas.openxmlformats.org/officeDocument/2006/relationships/notesMaster" Target="notesMasters/notesMaster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slide" Target="slides/slide.xml"/><Relationship Id="rId19" Type="http://schemas.openxmlformats.org/officeDocument/2006/relationships/slide" Target="slides/slide14.xml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.xml"/></Relationships>
</file>

<file path=ppt/notesSlides/notesSlide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2" name="Shape 8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88" name="Shape 8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02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Shape 20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04" name="Shape 20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Shape 21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15" name="Shape 21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24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Shape 22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6" name="Shape 22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Shape 23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38" name="Shape 23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49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Shape 25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1" name="Shape 25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Shape 257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58" name="Shape 258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4" name="Shape 94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2" name="Shape 11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7" name="Shape 117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Shape 129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30" name="Shape 130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45" name="Shape 145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61" name="Shape 161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74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Shape 175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76" name="Shape 176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Shape 191"/>
          <p:cNvSpPr txBox="1"/>
          <p:nvPr>
            <p:ph idx="1" type="body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92" name="Shape 192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.xml"/></Relationships>
</file>

<file path=ppt/slideLayouts/slideLayout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3" name="Shape 1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itleAndTx">
  <p:cSld name="Vertical Title and 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 txBox="1"/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" type="body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8" name="Shape 1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9" name="Shape 1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0" name="Shape 2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Shape 75"/>
          <p:cNvSpPr txBox="1"/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6" name="Shape 76"/>
          <p:cNvSpPr txBox="1"/>
          <p:nvPr>
            <p:ph idx="1" type="subTitle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ctr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ctr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7" name="Shape 77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8" name="Shape 78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9" name="Shape 79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vertTx">
  <p:cSld name="Title and Vertical Text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hape 2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 rot="5400000">
            <a:off x="2309018" y="-251619"/>
            <a:ext cx="4525961" cy="8229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4" name="Shape 24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5" name="Shape 25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6" name="Shape 26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picTx">
  <p:cSld name="Picture with Caption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 txBox="1"/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29" name="Shape 29"/>
          <p:cNvSpPr/>
          <p:nvPr>
            <p:ph idx="2" type="pic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32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1" name="Shape 3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2" name="Shape 3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3" name="Shape 33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Tx">
  <p:cSld name="Content with Caption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 txBox="1"/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2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7" name="Shape 37"/>
          <p:cNvSpPr txBox="1"/>
          <p:nvPr>
            <p:ph idx="2" type="body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9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8" name="Shape 3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39" name="Shape 3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3" name="Shape 43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4" name="Shape 44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TxTwoObj">
  <p:cSld name="Comparison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8" name="Shape 48"/>
          <p:cNvSpPr txBox="1"/>
          <p:nvPr>
            <p:ph idx="1" type="body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49" name="Shape 49"/>
          <p:cNvSpPr txBox="1"/>
          <p:nvPr>
            <p:ph idx="2" type="body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0" name="Shape 50"/>
          <p:cNvSpPr txBox="1"/>
          <p:nvPr>
            <p:ph idx="3" type="body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1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1" name="Shape 51"/>
          <p:cNvSpPr txBox="1"/>
          <p:nvPr>
            <p:ph idx="4" type="body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90500" lvl="0" marL="3429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58750" lvl="1" marL="74295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14300" lvl="2" marL="1143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27000" lvl="3" marL="1600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27000" lvl="4" marL="2057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27000" lvl="5" marL="25146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27000" lvl="6" marL="29718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27000" lvl="7" marL="34290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27000" lvl="8" marL="38862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2" name="Shape 52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3" name="Shape 53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Obj">
  <p:cSld name="Two Content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7" name="Shape 57"/>
          <p:cNvSpPr txBox="1"/>
          <p:nvPr>
            <p:ph idx="1" type="body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8" name="Shape 58"/>
          <p:cNvSpPr txBox="1"/>
          <p:nvPr>
            <p:ph idx="2" type="body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65100" lvl="0" marL="34290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33350" lvl="1" marL="74295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101600" lvl="2" marL="1143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14300" lvl="3" marL="1600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14300" lvl="4" marL="20574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14300" lvl="5" marL="25146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14300" lvl="6" marL="29718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14300" lvl="7" marL="34290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14300" lvl="8" marL="3886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59" name="Shape 59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0" name="Shape 60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1" name="Shape 61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None/>
              <a:defRPr b="1" i="0" sz="4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indent="0" lvl="0" marL="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6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27432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32004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3657600" marR="0" rtl="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5" name="Shape 65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6" name="Shape 66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67" name="Shape 67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obj">
  <p:cSld name="Title and Conten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1" name="Shape 71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2" name="Shape 72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3" name="Shape 73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Ovr>
    <a:masterClrMapping/>
  </p:clrMapOvr>
</p:sldLayout>
</file>

<file path=ppt/slideMasters/_rels/slideMaster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2" Type="http://schemas.openxmlformats.org/officeDocument/2006/relationships/theme" Target="../theme/theme.xml"/><Relationship Id="rId9" Type="http://schemas.openxmlformats.org/officeDocument/2006/relationships/slideLayout" Target="../slideLayouts/slideLayout8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D1D1F0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/>
          <a:lstStyle>
            <a:lvl1pPr indent="0" lvl="0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4572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9144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13716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1828800" marR="0" rtl="0" algn="ctr">
              <a:spcBef>
                <a:spcPts val="0"/>
              </a:spcBef>
              <a:spcAft>
                <a:spcPts val="0"/>
              </a:spcAft>
              <a:buNone/>
              <a:defRPr b="0" i="0" sz="4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457200" y="1600200"/>
            <a:ext cx="8229600" cy="452596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-139700" lvl="0" marL="342900" marR="0" rtl="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32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107950" lvl="1" marL="742950" marR="0" rtl="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76200" lvl="2" marL="1143000" marR="0" rtl="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101600" lvl="3" marL="1600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101600" lvl="4" marL="20574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101600" lvl="5" marL="25146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101600" lvl="6" marL="29718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101600" lvl="7" marL="34290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101600" lvl="8" marL="3886200" marR="0" rtl="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0" type="dt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9" name="Shape 9"/>
          <p:cNvSpPr txBox="1"/>
          <p:nvPr>
            <p:ph idx="11" type="ftr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4572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6400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 b="0" i="0" sz="1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0" name="Shape 10"/>
          <p:cNvSpPr txBox="1"/>
          <p:nvPr>
            <p:ph idx="12" type="sldNum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fld id="{00000000-1234-1234-1234-123412341234}" type="slidenum">
              <a:rPr b="0" i="0" lang="en-US" sz="1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.xml"/><Relationship Id="rId3" Type="http://schemas.openxmlformats.org/officeDocument/2006/relationships/image" Target="../media/image00.jpg"/></Relationships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15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.xml"/><Relationship Id="rId2" Type="http://schemas.openxmlformats.org/officeDocument/2006/relationships/notesSlide" Target="../notesSlides/notesSlide9.xml"/></Relationships>
</file>

<file path=ppt/slides/slide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Shape 8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Shape 85"/>
          <p:cNvSpPr txBox="1"/>
          <p:nvPr>
            <p:ph idx="4294967295" type="ctrTitle"/>
          </p:nvPr>
        </p:nvSpPr>
        <p:spPr>
          <a:xfrm>
            <a:off x="228600" y="1828800"/>
            <a:ext cx="8839199" cy="3048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Amarante"/>
              <a:buNone/>
            </a:pPr>
            <a:r>
              <a:rPr b="1" i="0" lang="en-US" sz="8300" u="none" cap="none" strike="noStrike">
                <a:solidFill>
                  <a:srgbClr val="0066FF"/>
                </a:solidFill>
                <a:latin typeface="Amarante"/>
                <a:ea typeface="Amarante"/>
                <a:cs typeface="Amarante"/>
                <a:sym typeface="Amarante"/>
              </a:rPr>
              <a:t>Direct 	Object 					Pronouns</a:t>
            </a:r>
          </a:p>
        </p:txBody>
      </p:sp>
    </p:spTree>
  </p:cSld>
  <p:clrMapOvr>
    <a:masterClrMapping/>
  </p:clrMapOvr>
  <p:transition spd="slow">
    <p:cut/>
  </p:transition>
</p:sld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/>
        </p:nvSpPr>
        <p:spPr>
          <a:xfrm>
            <a:off x="990600" y="609600"/>
            <a:ext cx="7391399" cy="3019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48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Direct object pronouns (D.O.P.’s) represent who/what is receiving the action in a sentence. </a:t>
            </a:r>
          </a:p>
        </p:txBody>
      </p:sp>
      <p:sp>
        <p:nvSpPr>
          <p:cNvPr id="91" name="Shape 91"/>
          <p:cNvSpPr txBox="1"/>
          <p:nvPr/>
        </p:nvSpPr>
        <p:spPr>
          <a:xfrm>
            <a:off x="1676400" y="3657600"/>
            <a:ext cx="6400799" cy="30210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48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I kick </a:t>
            </a:r>
            <a:r>
              <a:rPr b="0" i="0" lang="en-US" sz="4800" u="sng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the ball</a:t>
            </a:r>
            <a:r>
              <a:rPr b="0" i="0" lang="en-US" sz="48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48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We write </a:t>
            </a:r>
            <a:r>
              <a:rPr b="0" i="0" lang="en-US" sz="4800" u="sng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letters</a:t>
            </a:r>
            <a:r>
              <a:rPr b="0" i="0" lang="en-US" sz="48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.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48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She hit </a:t>
            </a:r>
            <a:r>
              <a:rPr b="0" i="0" lang="en-US" sz="4800" u="sng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me</a:t>
            </a:r>
            <a:r>
              <a:rPr b="0" i="0" lang="en-US" sz="48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.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05" name="Shape 2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" name="Shape 206"/>
          <p:cNvSpPr txBox="1"/>
          <p:nvPr/>
        </p:nvSpPr>
        <p:spPr>
          <a:xfrm>
            <a:off x="838200" y="228600"/>
            <a:ext cx="70104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4800" u="sng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Práctica</a:t>
            </a:r>
          </a:p>
        </p:txBody>
      </p:sp>
      <p:sp>
        <p:nvSpPr>
          <p:cNvPr id="207" name="Shape 207"/>
          <p:cNvSpPr txBox="1"/>
          <p:nvPr/>
        </p:nvSpPr>
        <p:spPr>
          <a:xfrm>
            <a:off x="304800" y="1066800"/>
            <a:ext cx="88391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romanUcPeriod"/>
            </a:pPr>
            <a:r>
              <a:rPr b="0" i="0" lang="en-US" sz="42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Choose the correct D.O.P.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romanUcPeriod"/>
            </a:pPr>
            <a:r>
              <a:rPr b="0" i="0" lang="en-US" sz="42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Place it correctly in the phrase.</a:t>
            </a:r>
          </a:p>
        </p:txBody>
      </p:sp>
      <p:sp>
        <p:nvSpPr>
          <p:cNvPr id="208" name="Shape 208"/>
          <p:cNvSpPr txBox="1"/>
          <p:nvPr/>
        </p:nvSpPr>
        <p:spPr>
          <a:xfrm>
            <a:off x="0" y="2819400"/>
            <a:ext cx="9144000" cy="2235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¡     No           busques       !</a:t>
            </a:r>
          </a:p>
          <a:p>
            <a:pPr indent="-342900" lvl="0" marL="34290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600" u="none">
              <a:solidFill>
                <a:srgbClr val="0066FF"/>
              </a:solidFill>
              <a:latin typeface="Domine"/>
              <a:ea typeface="Domine"/>
              <a:cs typeface="Domine"/>
              <a:sym typeface="Domine"/>
            </a:endParaRPr>
          </a:p>
          <a:p>
            <a:pPr indent="-342900" lvl="0" marL="34290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1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(us)</a:t>
            </a:r>
          </a:p>
        </p:txBody>
      </p:sp>
      <p:cxnSp>
        <p:nvCxnSpPr>
          <p:cNvPr id="209" name="Shape 209"/>
          <p:cNvCxnSpPr/>
          <p:nvPr/>
        </p:nvCxnSpPr>
        <p:spPr>
          <a:xfrm>
            <a:off x="4572000" y="3429000"/>
            <a:ext cx="1676399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10" name="Shape 210"/>
          <p:cNvSpPr txBox="1"/>
          <p:nvPr/>
        </p:nvSpPr>
        <p:spPr>
          <a:xfrm>
            <a:off x="3351350" y="2819400"/>
            <a:ext cx="11445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FF0000"/>
                </a:solidFill>
                <a:latin typeface="Domine"/>
                <a:ea typeface="Domine"/>
                <a:cs typeface="Domine"/>
                <a:sym typeface="Domine"/>
              </a:rPr>
              <a:t>nos</a:t>
            </a:r>
          </a:p>
        </p:txBody>
      </p:sp>
      <p:sp>
        <p:nvSpPr>
          <p:cNvPr id="211" name="Shape 211"/>
          <p:cNvSpPr/>
          <p:nvPr/>
        </p:nvSpPr>
        <p:spPr>
          <a:xfrm>
            <a:off x="3275150" y="2895600"/>
            <a:ext cx="1068299" cy="533399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2" name="Shape 212"/>
          <p:cNvSpPr txBox="1"/>
          <p:nvPr/>
        </p:nvSpPr>
        <p:spPr>
          <a:xfrm>
            <a:off x="381000" y="5105400"/>
            <a:ext cx="8229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Don’t look for us!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Shape 217"/>
          <p:cNvSpPr txBox="1"/>
          <p:nvPr/>
        </p:nvSpPr>
        <p:spPr>
          <a:xfrm>
            <a:off x="838200" y="228600"/>
            <a:ext cx="70104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4800" u="sng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Práctica</a:t>
            </a:r>
          </a:p>
        </p:txBody>
      </p:sp>
      <p:sp>
        <p:nvSpPr>
          <p:cNvPr id="218" name="Shape 218"/>
          <p:cNvSpPr txBox="1"/>
          <p:nvPr/>
        </p:nvSpPr>
        <p:spPr>
          <a:xfrm>
            <a:off x="304800" y="1066800"/>
            <a:ext cx="88391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romanUcPeriod"/>
            </a:pPr>
            <a:r>
              <a:rPr b="0" i="0" lang="en-US" sz="42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Choose the correct D.O.P.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romanUcPeriod"/>
            </a:pPr>
            <a:r>
              <a:rPr b="0" i="0" lang="en-US" sz="42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Place it correctly in the phrase.</a:t>
            </a:r>
          </a:p>
        </p:txBody>
      </p:sp>
      <p:sp>
        <p:nvSpPr>
          <p:cNvPr id="219" name="Shape 219"/>
          <p:cNvSpPr txBox="1"/>
          <p:nvPr/>
        </p:nvSpPr>
        <p:spPr>
          <a:xfrm>
            <a:off x="0" y="2819400"/>
            <a:ext cx="9144000" cy="2235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Yo     no       entiendo     .</a:t>
            </a:r>
          </a:p>
          <a:p>
            <a:pPr indent="-342900" lvl="0" marL="34290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600" u="none">
              <a:solidFill>
                <a:srgbClr val="0066FF"/>
              </a:solidFill>
              <a:latin typeface="Domine"/>
              <a:ea typeface="Domine"/>
              <a:cs typeface="Domine"/>
              <a:sym typeface="Domine"/>
            </a:endParaRPr>
          </a:p>
          <a:p>
            <a:pPr indent="-342900" lvl="0" marL="34290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1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(him)</a:t>
            </a:r>
          </a:p>
        </p:txBody>
      </p:sp>
      <p:cxnSp>
        <p:nvCxnSpPr>
          <p:cNvPr id="220" name="Shape 220"/>
          <p:cNvCxnSpPr/>
          <p:nvPr/>
        </p:nvCxnSpPr>
        <p:spPr>
          <a:xfrm>
            <a:off x="4495800" y="3429000"/>
            <a:ext cx="1981199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21" name="Shape 221"/>
          <p:cNvSpPr txBox="1"/>
          <p:nvPr/>
        </p:nvSpPr>
        <p:spPr>
          <a:xfrm>
            <a:off x="3810000" y="2819400"/>
            <a:ext cx="9144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FF0000"/>
                </a:solidFill>
                <a:latin typeface="Domine"/>
                <a:ea typeface="Domine"/>
                <a:cs typeface="Domine"/>
                <a:sym typeface="Domine"/>
              </a:rPr>
              <a:t>lo</a:t>
            </a:r>
          </a:p>
        </p:txBody>
      </p:sp>
      <p:sp>
        <p:nvSpPr>
          <p:cNvPr id="222" name="Shape 222"/>
          <p:cNvSpPr/>
          <p:nvPr/>
        </p:nvSpPr>
        <p:spPr>
          <a:xfrm>
            <a:off x="3733800" y="2895600"/>
            <a:ext cx="685799" cy="533399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3" name="Shape 223"/>
          <p:cNvSpPr txBox="1"/>
          <p:nvPr/>
        </p:nvSpPr>
        <p:spPr>
          <a:xfrm>
            <a:off x="381000" y="5105400"/>
            <a:ext cx="8229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I don’t understand him.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27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Shape 228"/>
          <p:cNvSpPr txBox="1"/>
          <p:nvPr/>
        </p:nvSpPr>
        <p:spPr>
          <a:xfrm>
            <a:off x="838200" y="228600"/>
            <a:ext cx="70104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4800" u="sng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Práctica</a:t>
            </a:r>
          </a:p>
        </p:txBody>
      </p:sp>
      <p:sp>
        <p:nvSpPr>
          <p:cNvPr id="229" name="Shape 229"/>
          <p:cNvSpPr txBox="1"/>
          <p:nvPr/>
        </p:nvSpPr>
        <p:spPr>
          <a:xfrm>
            <a:off x="304800" y="1066800"/>
            <a:ext cx="88391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romanUcPeriod"/>
            </a:pPr>
            <a:r>
              <a:rPr b="0" i="0" lang="en-US" sz="42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Choose the correct D.O.P.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romanUcPeriod"/>
            </a:pPr>
            <a:r>
              <a:rPr b="0" i="0" lang="en-US" sz="42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Place it correctly in the phrase.</a:t>
            </a:r>
          </a:p>
        </p:txBody>
      </p:sp>
      <p:sp>
        <p:nvSpPr>
          <p:cNvPr id="230" name="Shape 230"/>
          <p:cNvSpPr txBox="1"/>
          <p:nvPr/>
        </p:nvSpPr>
        <p:spPr>
          <a:xfrm>
            <a:off x="0" y="2819400"/>
            <a:ext cx="9144000" cy="2235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¡       Ayuda        !</a:t>
            </a:r>
          </a:p>
          <a:p>
            <a:pPr indent="-342900" lvl="0" marL="34290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600" u="none">
              <a:solidFill>
                <a:srgbClr val="0066FF"/>
              </a:solidFill>
              <a:latin typeface="Domine"/>
              <a:ea typeface="Domine"/>
              <a:cs typeface="Domine"/>
              <a:sym typeface="Domine"/>
            </a:endParaRPr>
          </a:p>
          <a:p>
            <a:pPr indent="-342900" lvl="0" marL="34290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1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(them/m.)</a:t>
            </a:r>
          </a:p>
        </p:txBody>
      </p:sp>
      <p:cxnSp>
        <p:nvCxnSpPr>
          <p:cNvPr id="231" name="Shape 231"/>
          <p:cNvCxnSpPr/>
          <p:nvPr/>
        </p:nvCxnSpPr>
        <p:spPr>
          <a:xfrm>
            <a:off x="3733800" y="3429000"/>
            <a:ext cx="14478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32" name="Shape 232"/>
          <p:cNvSpPr txBox="1"/>
          <p:nvPr/>
        </p:nvSpPr>
        <p:spPr>
          <a:xfrm>
            <a:off x="5181600" y="2863850"/>
            <a:ext cx="9144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FF0000"/>
                </a:solidFill>
                <a:latin typeface="Domine"/>
                <a:ea typeface="Domine"/>
                <a:cs typeface="Domine"/>
                <a:sym typeface="Domine"/>
              </a:rPr>
              <a:t>los</a:t>
            </a:r>
          </a:p>
        </p:txBody>
      </p:sp>
      <p:sp>
        <p:nvSpPr>
          <p:cNvPr id="233" name="Shape 233"/>
          <p:cNvSpPr/>
          <p:nvPr/>
        </p:nvSpPr>
        <p:spPr>
          <a:xfrm>
            <a:off x="5181600" y="2895600"/>
            <a:ext cx="838199" cy="641399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4" name="Shape 234"/>
          <p:cNvSpPr txBox="1"/>
          <p:nvPr/>
        </p:nvSpPr>
        <p:spPr>
          <a:xfrm>
            <a:off x="381000" y="5105400"/>
            <a:ext cx="8229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Help them!</a:t>
            </a:r>
          </a:p>
        </p:txBody>
      </p:sp>
      <p:cxnSp>
        <p:nvCxnSpPr>
          <p:cNvPr id="235" name="Shape 235"/>
          <p:cNvCxnSpPr/>
          <p:nvPr/>
        </p:nvCxnSpPr>
        <p:spPr>
          <a:xfrm flipH="1" rot="10800000">
            <a:off x="4495800" y="2819400"/>
            <a:ext cx="228600" cy="152399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Shape 240"/>
          <p:cNvSpPr txBox="1"/>
          <p:nvPr/>
        </p:nvSpPr>
        <p:spPr>
          <a:xfrm>
            <a:off x="838200" y="228600"/>
            <a:ext cx="70104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4800" u="sng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Práctica</a:t>
            </a:r>
          </a:p>
        </p:txBody>
      </p:sp>
      <p:sp>
        <p:nvSpPr>
          <p:cNvPr id="241" name="Shape 241"/>
          <p:cNvSpPr txBox="1"/>
          <p:nvPr/>
        </p:nvSpPr>
        <p:spPr>
          <a:xfrm>
            <a:off x="304800" y="1066800"/>
            <a:ext cx="88391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romanUcPeriod"/>
            </a:pPr>
            <a:r>
              <a:rPr b="0" i="0" lang="en-US" sz="42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Choose the correct D.O.P.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romanUcPeriod"/>
            </a:pPr>
            <a:r>
              <a:rPr b="0" i="0" lang="en-US" sz="42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Place it correctly in the phrase.</a:t>
            </a:r>
          </a:p>
        </p:txBody>
      </p:sp>
      <p:sp>
        <p:nvSpPr>
          <p:cNvPr id="242" name="Shape 242"/>
          <p:cNvSpPr txBox="1"/>
          <p:nvPr/>
        </p:nvSpPr>
        <p:spPr>
          <a:xfrm>
            <a:off x="0" y="2819400"/>
            <a:ext cx="9144000" cy="2235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¿     Estás     tú     besando     ?</a:t>
            </a:r>
          </a:p>
          <a:p>
            <a:pPr indent="-342900" lvl="0" marL="34290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600" u="none">
              <a:solidFill>
                <a:srgbClr val="0066FF"/>
              </a:solidFill>
              <a:latin typeface="Domine"/>
              <a:ea typeface="Domine"/>
              <a:cs typeface="Domine"/>
              <a:sym typeface="Domine"/>
            </a:endParaRPr>
          </a:p>
          <a:p>
            <a:pPr indent="-342900" lvl="0" marL="34290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1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(her)</a:t>
            </a:r>
          </a:p>
        </p:txBody>
      </p:sp>
      <p:cxnSp>
        <p:nvCxnSpPr>
          <p:cNvPr id="243" name="Shape 243"/>
          <p:cNvCxnSpPr/>
          <p:nvPr/>
        </p:nvCxnSpPr>
        <p:spPr>
          <a:xfrm>
            <a:off x="2209800" y="3429000"/>
            <a:ext cx="1371599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44" name="Shape 244"/>
          <p:cNvCxnSpPr/>
          <p:nvPr/>
        </p:nvCxnSpPr>
        <p:spPr>
          <a:xfrm>
            <a:off x="5105400" y="3429000"/>
            <a:ext cx="1828800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45" name="Shape 245"/>
          <p:cNvSpPr txBox="1"/>
          <p:nvPr/>
        </p:nvSpPr>
        <p:spPr>
          <a:xfrm>
            <a:off x="6858000" y="2819400"/>
            <a:ext cx="914400" cy="641399"/>
          </a:xfrm>
          <a:prstGeom prst="rect">
            <a:avLst/>
          </a:prstGeom>
          <a:noFill/>
          <a:ln cap="flat" cmpd="sng" w="9525">
            <a:solidFill>
              <a:srgbClr val="FF9900">
                <a:alpha val="0"/>
              </a:srgbClr>
            </a:solidFill>
            <a:prstDash val="solid"/>
            <a:round/>
            <a:headEnd len="med" w="med" type="none"/>
            <a:tailEnd len="med" w="med" type="none"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FF0000"/>
                </a:solidFill>
                <a:latin typeface="Domine"/>
                <a:ea typeface="Domine"/>
                <a:cs typeface="Domine"/>
                <a:sym typeface="Domine"/>
              </a:rPr>
              <a:t>la</a:t>
            </a:r>
          </a:p>
        </p:txBody>
      </p:sp>
      <p:sp>
        <p:nvSpPr>
          <p:cNvPr id="246" name="Shape 246"/>
          <p:cNvSpPr/>
          <p:nvPr/>
        </p:nvSpPr>
        <p:spPr>
          <a:xfrm>
            <a:off x="6705600" y="2819400"/>
            <a:ext cx="853799" cy="641399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7" name="Shape 247"/>
          <p:cNvSpPr txBox="1"/>
          <p:nvPr/>
        </p:nvSpPr>
        <p:spPr>
          <a:xfrm>
            <a:off x="381000" y="5105400"/>
            <a:ext cx="8229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Are you kissing her?</a:t>
            </a:r>
          </a:p>
        </p:txBody>
      </p:sp>
      <p:cxnSp>
        <p:nvCxnSpPr>
          <p:cNvPr id="248" name="Shape 248"/>
          <p:cNvCxnSpPr/>
          <p:nvPr/>
        </p:nvCxnSpPr>
        <p:spPr>
          <a:xfrm flipH="1" rot="10800000">
            <a:off x="5867400" y="2895600"/>
            <a:ext cx="152399" cy="76199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Shape 253"/>
          <p:cNvSpPr txBox="1"/>
          <p:nvPr/>
        </p:nvSpPr>
        <p:spPr>
          <a:xfrm>
            <a:off x="838200" y="228600"/>
            <a:ext cx="70104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4800" u="sng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Práctica</a:t>
            </a:r>
          </a:p>
        </p:txBody>
      </p:sp>
      <p:sp>
        <p:nvSpPr>
          <p:cNvPr id="254" name="Shape 254"/>
          <p:cNvSpPr txBox="1"/>
          <p:nvPr/>
        </p:nvSpPr>
        <p:spPr>
          <a:xfrm>
            <a:off x="304800" y="1066800"/>
            <a:ext cx="88391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romanUcPeriod"/>
            </a:pPr>
            <a:r>
              <a:rPr b="0" i="0" lang="en-US" sz="42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Choose the correct D.O.P.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romanUcPeriod"/>
            </a:pPr>
            <a:r>
              <a:rPr b="0" i="0" lang="en-US" sz="42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Place it correctly in the phrase.</a:t>
            </a:r>
          </a:p>
        </p:txBody>
      </p:sp>
      <p:sp>
        <p:nvSpPr>
          <p:cNvPr id="255" name="Shape 255"/>
          <p:cNvSpPr txBox="1"/>
          <p:nvPr/>
        </p:nvSpPr>
        <p:spPr>
          <a:xfrm>
            <a:off x="0" y="2819400"/>
            <a:ext cx="9144000" cy="36941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arabicPeriod"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 ¡Mira!					</a:t>
            </a:r>
            <a:r>
              <a:rPr b="0" i="1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(them, f.)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arabicPeriod"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 Mi padre va a explicar. 	</a:t>
            </a:r>
            <a:r>
              <a:rPr b="0" i="1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(the lesson)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arabicPeriod"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 Estamos cuidando.		</a:t>
            </a:r>
            <a:r>
              <a:rPr b="0" i="1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(you/fam.)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arabicPeriod"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 ¡No laven!				  </a:t>
            </a:r>
            <a:r>
              <a:rPr b="0" i="1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(the dog)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arabicPeriod"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 Ellos no esperan.			</a:t>
            </a:r>
            <a:r>
              <a:rPr b="0" i="1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(me)</a:t>
            </a:r>
          </a:p>
        </p:txBody>
      </p:sp>
    </p:spTree>
  </p:cSld>
  <p:clrMapOvr>
    <a:masterClrMapping/>
  </p:clrMapOvr>
  <p:transition spd="slow">
    <p:cut/>
  </p:transition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Shape 260"/>
          <p:cNvSpPr txBox="1"/>
          <p:nvPr/>
        </p:nvSpPr>
        <p:spPr>
          <a:xfrm>
            <a:off x="0" y="228600"/>
            <a:ext cx="9144000" cy="65214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arabicPeriod"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 ¡Miralas!					</a:t>
            </a:r>
            <a:r>
              <a:rPr b="0" i="1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(them, f.)</a:t>
            </a: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	</a:t>
            </a:r>
          </a:p>
          <a:p>
            <a:pPr lv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			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arabicPeriod"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 Mi padre va a explicarla. 	</a:t>
            </a:r>
            <a:r>
              <a:rPr b="0" i="1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(the lesson)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1" sz="3600" u="none">
              <a:solidFill>
                <a:srgbClr val="0066FF"/>
              </a:solidFill>
              <a:latin typeface="Domine"/>
              <a:ea typeface="Domine"/>
              <a:cs typeface="Domine"/>
              <a:sym typeface="Domine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arabicPeriod"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 Estamos cuidandote.		</a:t>
            </a:r>
            <a:r>
              <a:rPr b="0" i="1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(you/fam.)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1" sz="3600" u="none">
              <a:solidFill>
                <a:srgbClr val="0066FF"/>
              </a:solidFill>
              <a:latin typeface="Domine"/>
              <a:ea typeface="Domine"/>
              <a:cs typeface="Domine"/>
              <a:sym typeface="Domine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4.  ¡No lo laven!  				</a:t>
            </a:r>
            <a:r>
              <a:rPr b="0" i="1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(the dog)</a:t>
            </a: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1" sz="3600" u="none">
              <a:solidFill>
                <a:srgbClr val="0066FF"/>
              </a:solidFill>
              <a:latin typeface="Domine"/>
              <a:ea typeface="Domine"/>
              <a:cs typeface="Domine"/>
              <a:sym typeface="Domine"/>
            </a:endParaRPr>
          </a:p>
          <a:p>
            <a:pPr indent="-342900" lvl="0" marL="3429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5.  Ellos no me esperan.		</a:t>
            </a:r>
            <a:r>
              <a:rPr b="0" i="1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(me)</a:t>
            </a:r>
          </a:p>
        </p:txBody>
      </p:sp>
      <p:cxnSp>
        <p:nvCxnSpPr>
          <p:cNvPr id="261" name="Shape 261"/>
          <p:cNvCxnSpPr/>
          <p:nvPr/>
        </p:nvCxnSpPr>
        <p:spPr>
          <a:xfrm flipH="1" rot="10800000">
            <a:off x="1295400" y="152400"/>
            <a:ext cx="228600" cy="152399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62" name="Shape 262"/>
          <p:cNvCxnSpPr/>
          <p:nvPr/>
        </p:nvCxnSpPr>
        <p:spPr>
          <a:xfrm>
            <a:off x="838200" y="838200"/>
            <a:ext cx="990599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3" name="Shape 263"/>
          <p:cNvSpPr/>
          <p:nvPr/>
        </p:nvSpPr>
        <p:spPr>
          <a:xfrm>
            <a:off x="1828800" y="152400"/>
            <a:ext cx="685799" cy="6857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4" name="Shape 264"/>
          <p:cNvCxnSpPr/>
          <p:nvPr/>
        </p:nvCxnSpPr>
        <p:spPr>
          <a:xfrm>
            <a:off x="2819400" y="2286000"/>
            <a:ext cx="457200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65" name="Shape 265"/>
          <p:cNvCxnSpPr/>
          <p:nvPr/>
        </p:nvCxnSpPr>
        <p:spPr>
          <a:xfrm>
            <a:off x="3810000" y="2286000"/>
            <a:ext cx="1676399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6" name="Shape 266"/>
          <p:cNvSpPr/>
          <p:nvPr/>
        </p:nvSpPr>
        <p:spPr>
          <a:xfrm>
            <a:off x="5410200" y="1676400"/>
            <a:ext cx="533399" cy="6095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67" name="Shape 267"/>
          <p:cNvCxnSpPr/>
          <p:nvPr/>
        </p:nvCxnSpPr>
        <p:spPr>
          <a:xfrm>
            <a:off x="685800" y="3733800"/>
            <a:ext cx="1676399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268" name="Shape 268"/>
          <p:cNvCxnSpPr/>
          <p:nvPr/>
        </p:nvCxnSpPr>
        <p:spPr>
          <a:xfrm>
            <a:off x="2743200" y="3733800"/>
            <a:ext cx="1904999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69" name="Shape 269"/>
          <p:cNvSpPr/>
          <p:nvPr/>
        </p:nvSpPr>
        <p:spPr>
          <a:xfrm>
            <a:off x="4614862" y="3108325"/>
            <a:ext cx="533399" cy="6095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0" name="Shape 270"/>
          <p:cNvCxnSpPr/>
          <p:nvPr/>
        </p:nvCxnSpPr>
        <p:spPr>
          <a:xfrm>
            <a:off x="2133600" y="5181600"/>
            <a:ext cx="1066799" cy="0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71" name="Shape 271"/>
          <p:cNvSpPr/>
          <p:nvPr/>
        </p:nvSpPr>
        <p:spPr>
          <a:xfrm>
            <a:off x="1485900" y="4548187"/>
            <a:ext cx="533399" cy="6857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272" name="Shape 272"/>
          <p:cNvCxnSpPr/>
          <p:nvPr/>
        </p:nvCxnSpPr>
        <p:spPr>
          <a:xfrm flipH="1" rot="10800000">
            <a:off x="3429000" y="6508500"/>
            <a:ext cx="1745399" cy="44699"/>
          </a:xfrm>
          <a:prstGeom prst="straightConnector1">
            <a:avLst/>
          </a:prstGeom>
          <a:noFill/>
          <a:ln cap="flat" cmpd="sng" w="381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273" name="Shape 273"/>
          <p:cNvSpPr/>
          <p:nvPr/>
        </p:nvSpPr>
        <p:spPr>
          <a:xfrm>
            <a:off x="2500311" y="5988050"/>
            <a:ext cx="762000" cy="685799"/>
          </a:xfrm>
          <a:prstGeom prst="ellipse">
            <a:avLst/>
          </a:prstGeom>
          <a:noFill/>
          <a:ln cap="flat" cmpd="sng" w="38100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/>
        </p:nvSpPr>
        <p:spPr>
          <a:xfrm>
            <a:off x="304800" y="282575"/>
            <a:ext cx="8839199" cy="6956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Amarante"/>
              <a:buNone/>
            </a:pPr>
            <a:r>
              <a:rPr b="1" i="0" lang="en-US" sz="3000" u="sng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Direct Object Pronouns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1" i="0" sz="3000" u="sng" cap="none" strike="noStrike">
              <a:solidFill>
                <a:srgbClr val="0066FF"/>
              </a:solidFill>
              <a:latin typeface="Domine"/>
              <a:ea typeface="Domine"/>
              <a:cs typeface="Domine"/>
              <a:sym typeface="Domine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me - ______	       			nos - _______</a:t>
            </a: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Font typeface="Domine"/>
              <a:buNone/>
            </a:pPr>
            <a:r>
              <a:t/>
            </a:r>
            <a:endParaRPr b="1" sz="3000">
              <a:solidFill>
                <a:srgbClr val="0066FF"/>
              </a:solidFill>
              <a:latin typeface="Domine"/>
              <a:ea typeface="Domine"/>
              <a:cs typeface="Domine"/>
              <a:sym typeface="Domine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te - ___________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Font typeface="Domine"/>
              <a:buNone/>
            </a:pPr>
            <a:r>
              <a:t/>
            </a:r>
            <a:endParaRPr b="1" sz="3000">
              <a:solidFill>
                <a:srgbClr val="0066FF"/>
              </a:solidFill>
              <a:latin typeface="Domine"/>
              <a:ea typeface="Domine"/>
              <a:cs typeface="Domine"/>
              <a:sym typeface="Domine"/>
            </a:endParaRP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lo - _____, ________		los - ____________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     _______________			____________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la - _____, ________		las - ___________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     ______________			___________</a:t>
            </a:r>
          </a:p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     </a:t>
            </a:r>
          </a:p>
        </p:txBody>
      </p:sp>
      <p:sp>
        <p:nvSpPr>
          <p:cNvPr id="97" name="Shape 97"/>
          <p:cNvSpPr txBox="1"/>
          <p:nvPr/>
        </p:nvSpPr>
        <p:spPr>
          <a:xfrm>
            <a:off x="1066800" y="1101725"/>
            <a:ext cx="2057400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00CC"/>
                </a:solidFill>
                <a:latin typeface="Domine"/>
                <a:ea typeface="Domine"/>
                <a:cs typeface="Domine"/>
                <a:sym typeface="Domine"/>
              </a:rPr>
              <a:t>me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6324600" y="1114425"/>
            <a:ext cx="1219199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00CC"/>
                </a:solidFill>
                <a:latin typeface="Domine"/>
                <a:ea typeface="Domine"/>
                <a:cs typeface="Domine"/>
                <a:sym typeface="Domine"/>
              </a:rPr>
              <a:t>us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1143000" y="5457825"/>
            <a:ext cx="4343400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00CC"/>
                </a:solidFill>
                <a:latin typeface="Domine"/>
                <a:ea typeface="Domine"/>
                <a:cs typeface="Domine"/>
                <a:sym typeface="Domine"/>
              </a:rPr>
              <a:t>you (form., f.)</a:t>
            </a:r>
          </a:p>
        </p:txBody>
      </p:sp>
      <p:sp>
        <p:nvSpPr>
          <p:cNvPr id="100" name="Shape 100"/>
          <p:cNvSpPr txBox="1"/>
          <p:nvPr/>
        </p:nvSpPr>
        <p:spPr>
          <a:xfrm>
            <a:off x="2819400" y="4787900"/>
            <a:ext cx="15240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00CC"/>
                </a:solidFill>
                <a:latin typeface="Domine"/>
                <a:ea typeface="Domine"/>
                <a:cs typeface="Domine"/>
                <a:sym typeface="Domine"/>
              </a:rPr>
              <a:t>it (f.)</a:t>
            </a:r>
          </a:p>
        </p:txBody>
      </p:sp>
      <p:sp>
        <p:nvSpPr>
          <p:cNvPr id="101" name="Shape 101"/>
          <p:cNvSpPr txBox="1"/>
          <p:nvPr/>
        </p:nvSpPr>
        <p:spPr>
          <a:xfrm>
            <a:off x="2590800" y="3159125"/>
            <a:ext cx="17526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00CC"/>
                </a:solidFill>
                <a:latin typeface="Domine"/>
                <a:ea typeface="Domine"/>
                <a:cs typeface="Domine"/>
                <a:sym typeface="Domine"/>
              </a:rPr>
              <a:t>it (m.)</a:t>
            </a:r>
          </a:p>
        </p:txBody>
      </p:sp>
      <p:sp>
        <p:nvSpPr>
          <p:cNvPr id="102" name="Shape 102"/>
          <p:cNvSpPr txBox="1"/>
          <p:nvPr/>
        </p:nvSpPr>
        <p:spPr>
          <a:xfrm>
            <a:off x="1219200" y="4803775"/>
            <a:ext cx="12954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00CC"/>
                </a:solidFill>
                <a:latin typeface="Domine"/>
                <a:ea typeface="Domine"/>
                <a:cs typeface="Domine"/>
                <a:sym typeface="Domine"/>
              </a:rPr>
              <a:t>her</a:t>
            </a:r>
          </a:p>
        </p:txBody>
      </p:sp>
      <p:sp>
        <p:nvSpPr>
          <p:cNvPr id="103" name="Shape 103"/>
          <p:cNvSpPr txBox="1"/>
          <p:nvPr/>
        </p:nvSpPr>
        <p:spPr>
          <a:xfrm>
            <a:off x="1143000" y="3159125"/>
            <a:ext cx="1143000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00CC"/>
                </a:solidFill>
                <a:latin typeface="Domine"/>
                <a:ea typeface="Domine"/>
                <a:cs typeface="Domine"/>
                <a:sym typeface="Domine"/>
              </a:rPr>
              <a:t>him</a:t>
            </a:r>
          </a:p>
        </p:txBody>
      </p:sp>
      <p:sp>
        <p:nvSpPr>
          <p:cNvPr id="104" name="Shape 104"/>
          <p:cNvSpPr txBox="1"/>
          <p:nvPr/>
        </p:nvSpPr>
        <p:spPr>
          <a:xfrm>
            <a:off x="1143000" y="3981450"/>
            <a:ext cx="4648199" cy="70167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00CC"/>
                </a:solidFill>
                <a:latin typeface="Domine"/>
                <a:ea typeface="Domine"/>
                <a:cs typeface="Domine"/>
                <a:sym typeface="Domine"/>
              </a:rPr>
              <a:t>you (form., m.)	</a:t>
            </a:r>
          </a:p>
        </p:txBody>
      </p:sp>
      <p:sp>
        <p:nvSpPr>
          <p:cNvPr id="105" name="Shape 105"/>
          <p:cNvSpPr txBox="1"/>
          <p:nvPr/>
        </p:nvSpPr>
        <p:spPr>
          <a:xfrm>
            <a:off x="914400" y="1939925"/>
            <a:ext cx="3124199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00CC"/>
                </a:solidFill>
                <a:latin typeface="Domine"/>
                <a:ea typeface="Domine"/>
                <a:cs typeface="Domine"/>
                <a:sym typeface="Domine"/>
              </a:rPr>
              <a:t>you (fam.)</a:t>
            </a:r>
          </a:p>
        </p:txBody>
      </p:sp>
      <p:sp>
        <p:nvSpPr>
          <p:cNvPr id="106" name="Shape 106"/>
          <p:cNvSpPr txBox="1"/>
          <p:nvPr/>
        </p:nvSpPr>
        <p:spPr>
          <a:xfrm>
            <a:off x="5867400" y="3384550"/>
            <a:ext cx="2666999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00CC"/>
                </a:solidFill>
                <a:latin typeface="Domine"/>
                <a:ea typeface="Domine"/>
                <a:cs typeface="Domine"/>
                <a:sym typeface="Domine"/>
              </a:rPr>
              <a:t>them (m.)</a:t>
            </a:r>
          </a:p>
        </p:txBody>
      </p:sp>
      <p:sp>
        <p:nvSpPr>
          <p:cNvPr id="107" name="Shape 107"/>
          <p:cNvSpPr txBox="1"/>
          <p:nvPr/>
        </p:nvSpPr>
        <p:spPr>
          <a:xfrm>
            <a:off x="5638800" y="4054475"/>
            <a:ext cx="2895600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00CC"/>
                </a:solidFill>
                <a:latin typeface="Domine"/>
                <a:ea typeface="Domine"/>
                <a:cs typeface="Domine"/>
                <a:sym typeface="Domine"/>
              </a:rPr>
              <a:t>you all (m.)</a:t>
            </a:r>
          </a:p>
        </p:txBody>
      </p:sp>
      <p:sp>
        <p:nvSpPr>
          <p:cNvPr id="108" name="Shape 108"/>
          <p:cNvSpPr txBox="1"/>
          <p:nvPr/>
        </p:nvSpPr>
        <p:spPr>
          <a:xfrm>
            <a:off x="5943600" y="4816475"/>
            <a:ext cx="2438399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00CC"/>
                </a:solidFill>
                <a:latin typeface="Domine"/>
                <a:ea typeface="Domine"/>
                <a:cs typeface="Domine"/>
                <a:sym typeface="Domine"/>
              </a:rPr>
              <a:t>them (f.)</a:t>
            </a:r>
          </a:p>
        </p:txBody>
      </p:sp>
      <p:sp>
        <p:nvSpPr>
          <p:cNvPr id="109" name="Shape 109"/>
          <p:cNvSpPr txBox="1"/>
          <p:nvPr/>
        </p:nvSpPr>
        <p:spPr>
          <a:xfrm>
            <a:off x="5562600" y="5410200"/>
            <a:ext cx="2743199" cy="7016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CC"/>
              </a:buClr>
              <a:buSzPct val="25000"/>
              <a:buFont typeface="Domine"/>
              <a:buNone/>
            </a:pPr>
            <a:r>
              <a:rPr b="1" i="0" lang="en-US" sz="3000" u="none" cap="none" strike="noStrike">
                <a:solidFill>
                  <a:srgbClr val="0000CC"/>
                </a:solidFill>
                <a:latin typeface="Domine"/>
                <a:ea typeface="Domine"/>
                <a:cs typeface="Domine"/>
                <a:sym typeface="Domine"/>
              </a:rPr>
              <a:t>you all (f.)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Shape 114"/>
          <p:cNvSpPr txBox="1"/>
          <p:nvPr/>
        </p:nvSpPr>
        <p:spPr>
          <a:xfrm>
            <a:off x="304800" y="1704975"/>
            <a:ext cx="8610599" cy="3019424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45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There are 5 places</a:t>
            </a: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45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where direct object pronouns can be placed in a sentence/question/command. 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Shape 119"/>
          <p:cNvSpPr txBox="1"/>
          <p:nvPr/>
        </p:nvSpPr>
        <p:spPr>
          <a:xfrm>
            <a:off x="304800" y="762000"/>
            <a:ext cx="8610599" cy="2287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800100" lvl="0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arabicPeriod"/>
            </a:pPr>
            <a:r>
              <a:rPr b="0" i="0" lang="en-US" sz="30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__________ a conjugated 	verb. (1 verb)</a:t>
            </a:r>
          </a:p>
          <a:p>
            <a:pPr indent="-914400" lvl="0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000" u="none" cap="none" strike="noStrik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</a:t>
            </a:r>
          </a:p>
        </p:txBody>
      </p:sp>
      <p:sp>
        <p:nvSpPr>
          <p:cNvPr id="120" name="Shape 120"/>
          <p:cNvSpPr/>
          <p:nvPr/>
        </p:nvSpPr>
        <p:spPr>
          <a:xfrm>
            <a:off x="1828800" y="1752600"/>
            <a:ext cx="2133599" cy="1904999"/>
          </a:xfrm>
          <a:prstGeom prst="ellipse">
            <a:avLst/>
          </a:prstGeom>
          <a:noFill/>
          <a:ln cap="flat" cmpd="sng" w="25400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1" name="Shape 121"/>
          <p:cNvCxnSpPr/>
          <p:nvPr/>
        </p:nvCxnSpPr>
        <p:spPr>
          <a:xfrm>
            <a:off x="4419600" y="3429000"/>
            <a:ext cx="2743199" cy="0"/>
          </a:xfrm>
          <a:prstGeom prst="straightConnector1">
            <a:avLst/>
          </a:prstGeom>
          <a:noFill/>
          <a:ln cap="flat" cmpd="sng" w="28575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2" name="Shape 122"/>
          <p:cNvSpPr txBox="1"/>
          <p:nvPr/>
        </p:nvSpPr>
        <p:spPr>
          <a:xfrm>
            <a:off x="2438400" y="3733800"/>
            <a:ext cx="990599" cy="366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1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D.O.P.</a:t>
            </a:r>
          </a:p>
        </p:txBody>
      </p:sp>
      <p:sp>
        <p:nvSpPr>
          <p:cNvPr id="123" name="Shape 123"/>
          <p:cNvSpPr txBox="1"/>
          <p:nvPr/>
        </p:nvSpPr>
        <p:spPr>
          <a:xfrm>
            <a:off x="4800600" y="3657600"/>
            <a:ext cx="1904999" cy="366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1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conjugated verb</a:t>
            </a:r>
          </a:p>
        </p:txBody>
      </p:sp>
      <p:sp>
        <p:nvSpPr>
          <p:cNvPr id="124" name="Shape 124"/>
          <p:cNvSpPr txBox="1"/>
          <p:nvPr/>
        </p:nvSpPr>
        <p:spPr>
          <a:xfrm>
            <a:off x="2286000" y="5029200"/>
            <a:ext cx="3962399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Mi madre  lo  lee. </a:t>
            </a:r>
          </a:p>
        </p:txBody>
      </p:sp>
      <p:sp>
        <p:nvSpPr>
          <p:cNvPr id="125" name="Shape 125"/>
          <p:cNvSpPr/>
          <p:nvPr/>
        </p:nvSpPr>
        <p:spPr>
          <a:xfrm>
            <a:off x="4572000" y="5029200"/>
            <a:ext cx="685799" cy="762000"/>
          </a:xfrm>
          <a:prstGeom prst="ellipse">
            <a:avLst/>
          </a:prstGeom>
          <a:noFill/>
          <a:ln cap="flat" cmpd="sng" w="25400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26" name="Shape 126"/>
          <p:cNvCxnSpPr/>
          <p:nvPr/>
        </p:nvCxnSpPr>
        <p:spPr>
          <a:xfrm>
            <a:off x="5257800" y="5638800"/>
            <a:ext cx="762000" cy="0"/>
          </a:xfrm>
          <a:prstGeom prst="straightConnector1">
            <a:avLst/>
          </a:prstGeom>
          <a:noFill/>
          <a:ln cap="flat" cmpd="sng" w="28575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27" name="Shape 127"/>
          <p:cNvSpPr txBox="1"/>
          <p:nvPr/>
        </p:nvSpPr>
        <p:spPr>
          <a:xfrm>
            <a:off x="1752600" y="533400"/>
            <a:ext cx="19811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Before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/>
          <p:nvPr/>
        </p:nvSpPr>
        <p:spPr>
          <a:xfrm>
            <a:off x="457200" y="762000"/>
            <a:ext cx="8610599" cy="2287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9144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2. __________ a negati</a:t>
            </a:r>
            <a:r>
              <a:rPr lang="en-US" sz="3600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ve </a:t>
            </a: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command.  </a:t>
            </a:r>
          </a:p>
          <a:p>
            <a:pPr indent="-914400" lvl="0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</a:t>
            </a:r>
          </a:p>
        </p:txBody>
      </p:sp>
      <p:sp>
        <p:nvSpPr>
          <p:cNvPr id="133" name="Shape 133"/>
          <p:cNvSpPr/>
          <p:nvPr/>
        </p:nvSpPr>
        <p:spPr>
          <a:xfrm>
            <a:off x="2971800" y="2590800"/>
            <a:ext cx="2133599" cy="1904999"/>
          </a:xfrm>
          <a:prstGeom prst="ellipse">
            <a:avLst/>
          </a:prstGeom>
          <a:noFill/>
          <a:ln cap="flat" cmpd="sng" w="25400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4" name="Shape 134"/>
          <p:cNvCxnSpPr/>
          <p:nvPr/>
        </p:nvCxnSpPr>
        <p:spPr>
          <a:xfrm>
            <a:off x="5562600" y="4267200"/>
            <a:ext cx="2743199" cy="0"/>
          </a:xfrm>
          <a:prstGeom prst="straightConnector1">
            <a:avLst/>
          </a:prstGeom>
          <a:noFill/>
          <a:ln cap="flat" cmpd="sng" w="28575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35" name="Shape 135"/>
          <p:cNvSpPr txBox="1"/>
          <p:nvPr/>
        </p:nvSpPr>
        <p:spPr>
          <a:xfrm>
            <a:off x="3581400" y="4648200"/>
            <a:ext cx="1143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1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D.O.P.</a:t>
            </a:r>
          </a:p>
        </p:txBody>
      </p:sp>
      <p:sp>
        <p:nvSpPr>
          <p:cNvPr id="136" name="Shape 136"/>
          <p:cNvSpPr txBox="1"/>
          <p:nvPr/>
        </p:nvSpPr>
        <p:spPr>
          <a:xfrm>
            <a:off x="5791200" y="4495800"/>
            <a:ext cx="2286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1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negative command</a:t>
            </a:r>
          </a:p>
        </p:txBody>
      </p:sp>
      <p:sp>
        <p:nvSpPr>
          <p:cNvPr id="137" name="Shape 137"/>
          <p:cNvSpPr txBox="1"/>
          <p:nvPr/>
        </p:nvSpPr>
        <p:spPr>
          <a:xfrm>
            <a:off x="2362200" y="5562600"/>
            <a:ext cx="3962399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¡No  lo  leas! </a:t>
            </a:r>
          </a:p>
        </p:txBody>
      </p:sp>
      <p:sp>
        <p:nvSpPr>
          <p:cNvPr id="138" name="Shape 138"/>
          <p:cNvSpPr/>
          <p:nvPr/>
        </p:nvSpPr>
        <p:spPr>
          <a:xfrm>
            <a:off x="3276600" y="5562600"/>
            <a:ext cx="685799" cy="762000"/>
          </a:xfrm>
          <a:prstGeom prst="ellipse">
            <a:avLst/>
          </a:prstGeom>
          <a:noFill/>
          <a:ln cap="flat" cmpd="sng" w="25400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39" name="Shape 139"/>
          <p:cNvCxnSpPr/>
          <p:nvPr/>
        </p:nvCxnSpPr>
        <p:spPr>
          <a:xfrm>
            <a:off x="4114800" y="6172200"/>
            <a:ext cx="762000" cy="0"/>
          </a:xfrm>
          <a:prstGeom prst="straightConnector1">
            <a:avLst/>
          </a:prstGeom>
          <a:noFill/>
          <a:ln cap="flat" cmpd="sng" w="28575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40" name="Shape 140"/>
          <p:cNvSpPr txBox="1"/>
          <p:nvPr/>
        </p:nvSpPr>
        <p:spPr>
          <a:xfrm>
            <a:off x="1299900" y="609600"/>
            <a:ext cx="22860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44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Before</a:t>
            </a:r>
          </a:p>
        </p:txBody>
      </p:sp>
      <p:sp>
        <p:nvSpPr>
          <p:cNvPr id="141" name="Shape 141"/>
          <p:cNvSpPr txBox="1"/>
          <p:nvPr/>
        </p:nvSpPr>
        <p:spPr>
          <a:xfrm>
            <a:off x="762000" y="3200400"/>
            <a:ext cx="2362200" cy="1189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72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¡ No</a:t>
            </a:r>
          </a:p>
        </p:txBody>
      </p:sp>
      <p:sp>
        <p:nvSpPr>
          <p:cNvPr id="142" name="Shape 142"/>
          <p:cNvSpPr txBox="1"/>
          <p:nvPr/>
        </p:nvSpPr>
        <p:spPr>
          <a:xfrm>
            <a:off x="8382000" y="3200400"/>
            <a:ext cx="762000" cy="1189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72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6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Shape 147"/>
          <p:cNvSpPr txBox="1"/>
          <p:nvPr/>
        </p:nvSpPr>
        <p:spPr>
          <a:xfrm>
            <a:off x="304800" y="762000"/>
            <a:ext cx="8610599" cy="2287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914400" lvl="0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0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3. _________ to an infinitive.</a:t>
            </a:r>
          </a:p>
          <a:p>
            <a:pPr indent="-914400" lvl="0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0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	                 (2 verbs)  </a:t>
            </a:r>
          </a:p>
          <a:p>
            <a:pPr indent="-914400" lvl="0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0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</a:t>
            </a:r>
          </a:p>
        </p:txBody>
      </p:sp>
      <p:sp>
        <p:nvSpPr>
          <p:cNvPr id="148" name="Shape 148"/>
          <p:cNvSpPr/>
          <p:nvPr/>
        </p:nvSpPr>
        <p:spPr>
          <a:xfrm>
            <a:off x="6553200" y="2667000"/>
            <a:ext cx="2133599" cy="1904999"/>
          </a:xfrm>
          <a:prstGeom prst="ellipse">
            <a:avLst/>
          </a:prstGeom>
          <a:noFill/>
          <a:ln cap="flat" cmpd="sng" w="25400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49" name="Shape 149"/>
          <p:cNvCxnSpPr/>
          <p:nvPr/>
        </p:nvCxnSpPr>
        <p:spPr>
          <a:xfrm>
            <a:off x="685800" y="4191000"/>
            <a:ext cx="2819400" cy="0"/>
          </a:xfrm>
          <a:prstGeom prst="straightConnector1">
            <a:avLst/>
          </a:prstGeom>
          <a:noFill/>
          <a:ln cap="flat" cmpd="sng" w="28575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50" name="Shape 150"/>
          <p:cNvSpPr txBox="1"/>
          <p:nvPr/>
        </p:nvSpPr>
        <p:spPr>
          <a:xfrm>
            <a:off x="7467600" y="4648200"/>
            <a:ext cx="9905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1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D.O.P.</a:t>
            </a:r>
          </a:p>
        </p:txBody>
      </p:sp>
      <p:sp>
        <p:nvSpPr>
          <p:cNvPr id="151" name="Shape 151"/>
          <p:cNvSpPr txBox="1"/>
          <p:nvPr/>
        </p:nvSpPr>
        <p:spPr>
          <a:xfrm>
            <a:off x="1066800" y="4267200"/>
            <a:ext cx="2286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1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conjugated verb</a:t>
            </a:r>
          </a:p>
        </p:txBody>
      </p:sp>
      <p:sp>
        <p:nvSpPr>
          <p:cNvPr id="152" name="Shape 152"/>
          <p:cNvSpPr txBox="1"/>
          <p:nvPr/>
        </p:nvSpPr>
        <p:spPr>
          <a:xfrm>
            <a:off x="1295400" y="5410200"/>
            <a:ext cx="6019799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Mi madre quiere leerlo. </a:t>
            </a:r>
          </a:p>
        </p:txBody>
      </p:sp>
      <p:sp>
        <p:nvSpPr>
          <p:cNvPr id="153" name="Shape 153"/>
          <p:cNvSpPr/>
          <p:nvPr/>
        </p:nvSpPr>
        <p:spPr>
          <a:xfrm>
            <a:off x="5791200" y="5410200"/>
            <a:ext cx="838199" cy="762000"/>
          </a:xfrm>
          <a:prstGeom prst="ellipse">
            <a:avLst/>
          </a:prstGeom>
          <a:noFill/>
          <a:ln cap="flat" cmpd="sng" w="25400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54" name="Shape 154"/>
          <p:cNvCxnSpPr/>
          <p:nvPr/>
        </p:nvCxnSpPr>
        <p:spPr>
          <a:xfrm>
            <a:off x="5105400" y="6019800"/>
            <a:ext cx="762000" cy="0"/>
          </a:xfrm>
          <a:prstGeom prst="straightConnector1">
            <a:avLst/>
          </a:prstGeom>
          <a:noFill/>
          <a:ln cap="flat" cmpd="sng" w="28575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55" name="Shape 155"/>
          <p:cNvSpPr txBox="1"/>
          <p:nvPr/>
        </p:nvSpPr>
        <p:spPr>
          <a:xfrm>
            <a:off x="762000" y="533400"/>
            <a:ext cx="2666999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44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Hooked</a:t>
            </a:r>
          </a:p>
        </p:txBody>
      </p:sp>
      <p:cxnSp>
        <p:nvCxnSpPr>
          <p:cNvPr id="156" name="Shape 156"/>
          <p:cNvCxnSpPr/>
          <p:nvPr/>
        </p:nvCxnSpPr>
        <p:spPr>
          <a:xfrm>
            <a:off x="3886200" y="4191000"/>
            <a:ext cx="2895600" cy="0"/>
          </a:xfrm>
          <a:prstGeom prst="straightConnector1">
            <a:avLst/>
          </a:prstGeom>
          <a:noFill/>
          <a:ln cap="flat" cmpd="sng" w="28575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57" name="Shape 157"/>
          <p:cNvSpPr txBox="1"/>
          <p:nvPr/>
        </p:nvSpPr>
        <p:spPr>
          <a:xfrm>
            <a:off x="4495800" y="4343400"/>
            <a:ext cx="19811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1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infinitive</a:t>
            </a:r>
          </a:p>
        </p:txBody>
      </p:sp>
      <p:cxnSp>
        <p:nvCxnSpPr>
          <p:cNvPr id="158" name="Shape 158"/>
          <p:cNvCxnSpPr/>
          <p:nvPr/>
        </p:nvCxnSpPr>
        <p:spPr>
          <a:xfrm>
            <a:off x="3581400" y="6019800"/>
            <a:ext cx="1371599" cy="0"/>
          </a:xfrm>
          <a:prstGeom prst="straightConnector1">
            <a:avLst/>
          </a:prstGeom>
          <a:noFill/>
          <a:ln cap="flat" cmpd="sng" w="28575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62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/>
          <p:nvPr/>
        </p:nvSpPr>
        <p:spPr>
          <a:xfrm>
            <a:off x="304800" y="762000"/>
            <a:ext cx="8610599" cy="22875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914400" lvl="0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4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4. __________ to a positive</a:t>
            </a:r>
          </a:p>
          <a:p>
            <a:pPr indent="-914400" lvl="0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4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	               command.  </a:t>
            </a:r>
          </a:p>
          <a:p>
            <a:pPr indent="-914400" lvl="0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4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</a:t>
            </a:r>
          </a:p>
        </p:txBody>
      </p:sp>
      <p:sp>
        <p:nvSpPr>
          <p:cNvPr id="164" name="Shape 164"/>
          <p:cNvSpPr/>
          <p:nvPr/>
        </p:nvSpPr>
        <p:spPr>
          <a:xfrm>
            <a:off x="5257800" y="2743200"/>
            <a:ext cx="2133599" cy="1904999"/>
          </a:xfrm>
          <a:prstGeom prst="ellipse">
            <a:avLst/>
          </a:prstGeom>
          <a:noFill/>
          <a:ln cap="flat" cmpd="sng" w="25400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5" name="Shape 165"/>
          <p:cNvCxnSpPr/>
          <p:nvPr/>
        </p:nvCxnSpPr>
        <p:spPr>
          <a:xfrm>
            <a:off x="2667000" y="4191000"/>
            <a:ext cx="2743199" cy="0"/>
          </a:xfrm>
          <a:prstGeom prst="straightConnector1">
            <a:avLst/>
          </a:prstGeom>
          <a:noFill/>
          <a:ln cap="flat" cmpd="sng" w="28575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66" name="Shape 166"/>
          <p:cNvSpPr txBox="1"/>
          <p:nvPr/>
        </p:nvSpPr>
        <p:spPr>
          <a:xfrm>
            <a:off x="6019800" y="4648200"/>
            <a:ext cx="990599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1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D.O.P.</a:t>
            </a:r>
          </a:p>
        </p:txBody>
      </p:sp>
      <p:sp>
        <p:nvSpPr>
          <p:cNvPr id="167" name="Shape 167"/>
          <p:cNvSpPr txBox="1"/>
          <p:nvPr/>
        </p:nvSpPr>
        <p:spPr>
          <a:xfrm>
            <a:off x="2971800" y="4343400"/>
            <a:ext cx="2286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1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positive command</a:t>
            </a:r>
          </a:p>
        </p:txBody>
      </p:sp>
      <p:sp>
        <p:nvSpPr>
          <p:cNvPr id="168" name="Shape 168"/>
          <p:cNvSpPr txBox="1"/>
          <p:nvPr/>
        </p:nvSpPr>
        <p:spPr>
          <a:xfrm>
            <a:off x="4038600" y="5334000"/>
            <a:ext cx="3962399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¡Léelo! </a:t>
            </a:r>
          </a:p>
        </p:txBody>
      </p:sp>
      <p:sp>
        <p:nvSpPr>
          <p:cNvPr id="169" name="Shape 169"/>
          <p:cNvSpPr/>
          <p:nvPr/>
        </p:nvSpPr>
        <p:spPr>
          <a:xfrm>
            <a:off x="4953000" y="5334000"/>
            <a:ext cx="685799" cy="762000"/>
          </a:xfrm>
          <a:prstGeom prst="ellipse">
            <a:avLst/>
          </a:prstGeom>
          <a:noFill/>
          <a:ln cap="flat" cmpd="sng" w="25400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70" name="Shape 170"/>
          <p:cNvCxnSpPr/>
          <p:nvPr/>
        </p:nvCxnSpPr>
        <p:spPr>
          <a:xfrm>
            <a:off x="4267200" y="5943600"/>
            <a:ext cx="762000" cy="0"/>
          </a:xfrm>
          <a:prstGeom prst="straightConnector1">
            <a:avLst/>
          </a:prstGeom>
          <a:noFill/>
          <a:ln cap="flat" cmpd="sng" w="28575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71" name="Shape 171"/>
          <p:cNvSpPr txBox="1"/>
          <p:nvPr/>
        </p:nvSpPr>
        <p:spPr>
          <a:xfrm>
            <a:off x="1259800" y="762000"/>
            <a:ext cx="30075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44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Hooked</a:t>
            </a:r>
          </a:p>
        </p:txBody>
      </p:sp>
      <p:sp>
        <p:nvSpPr>
          <p:cNvPr id="172" name="Shape 172"/>
          <p:cNvSpPr txBox="1"/>
          <p:nvPr/>
        </p:nvSpPr>
        <p:spPr>
          <a:xfrm>
            <a:off x="1828800" y="3124200"/>
            <a:ext cx="914400" cy="1189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72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¡ </a:t>
            </a:r>
          </a:p>
        </p:txBody>
      </p:sp>
      <p:sp>
        <p:nvSpPr>
          <p:cNvPr id="173" name="Shape 173"/>
          <p:cNvSpPr txBox="1"/>
          <p:nvPr/>
        </p:nvSpPr>
        <p:spPr>
          <a:xfrm>
            <a:off x="7543800" y="3124200"/>
            <a:ext cx="762000" cy="118903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72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!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77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Shape 178"/>
          <p:cNvSpPr txBox="1"/>
          <p:nvPr/>
        </p:nvSpPr>
        <p:spPr>
          <a:xfrm>
            <a:off x="381000" y="533400"/>
            <a:ext cx="8610599" cy="283686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914400" lvl="0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4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5. _________ to a present  </a:t>
            </a:r>
          </a:p>
          <a:p>
            <a:pPr indent="-914400" lvl="0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4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	              participle.</a:t>
            </a:r>
          </a:p>
          <a:p>
            <a:pPr indent="-914400" lvl="0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                            (-ando, -iendo, -yendo)  </a:t>
            </a:r>
          </a:p>
          <a:p>
            <a:pPr indent="-914400" lvl="0" marL="9144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4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</a:t>
            </a:r>
          </a:p>
        </p:txBody>
      </p:sp>
      <p:sp>
        <p:nvSpPr>
          <p:cNvPr id="179" name="Shape 179"/>
          <p:cNvSpPr/>
          <p:nvPr/>
        </p:nvSpPr>
        <p:spPr>
          <a:xfrm>
            <a:off x="6629400" y="2819400"/>
            <a:ext cx="1981199" cy="1752600"/>
          </a:xfrm>
          <a:prstGeom prst="ellipse">
            <a:avLst/>
          </a:prstGeom>
          <a:noFill/>
          <a:ln cap="flat" cmpd="sng" w="25400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0" name="Shape 180"/>
          <p:cNvCxnSpPr/>
          <p:nvPr/>
        </p:nvCxnSpPr>
        <p:spPr>
          <a:xfrm>
            <a:off x="685800" y="4191000"/>
            <a:ext cx="2819400" cy="0"/>
          </a:xfrm>
          <a:prstGeom prst="straightConnector1">
            <a:avLst/>
          </a:prstGeom>
          <a:noFill/>
          <a:ln cap="flat" cmpd="sng" w="28575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1" name="Shape 181"/>
          <p:cNvSpPr txBox="1"/>
          <p:nvPr/>
        </p:nvSpPr>
        <p:spPr>
          <a:xfrm>
            <a:off x="7467600" y="4648200"/>
            <a:ext cx="9144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1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D.O.P.</a:t>
            </a:r>
          </a:p>
        </p:txBody>
      </p:sp>
      <p:sp>
        <p:nvSpPr>
          <p:cNvPr id="182" name="Shape 182"/>
          <p:cNvSpPr txBox="1"/>
          <p:nvPr/>
        </p:nvSpPr>
        <p:spPr>
          <a:xfrm>
            <a:off x="1066800" y="4267200"/>
            <a:ext cx="22860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1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conjugated “estar”</a:t>
            </a:r>
          </a:p>
        </p:txBody>
      </p:sp>
      <p:sp>
        <p:nvSpPr>
          <p:cNvPr id="183" name="Shape 183"/>
          <p:cNvSpPr txBox="1"/>
          <p:nvPr/>
        </p:nvSpPr>
        <p:spPr>
          <a:xfrm>
            <a:off x="1524000" y="5410200"/>
            <a:ext cx="6019799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Mi madre está leyéndolo. </a:t>
            </a:r>
          </a:p>
        </p:txBody>
      </p:sp>
      <p:sp>
        <p:nvSpPr>
          <p:cNvPr id="184" name="Shape 184"/>
          <p:cNvSpPr/>
          <p:nvPr/>
        </p:nvSpPr>
        <p:spPr>
          <a:xfrm>
            <a:off x="6400800" y="5410200"/>
            <a:ext cx="609599" cy="762000"/>
          </a:xfrm>
          <a:prstGeom prst="ellipse">
            <a:avLst/>
          </a:prstGeom>
          <a:noFill/>
          <a:ln cap="flat" cmpd="sng" w="25400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85" name="Shape 185"/>
          <p:cNvCxnSpPr/>
          <p:nvPr/>
        </p:nvCxnSpPr>
        <p:spPr>
          <a:xfrm>
            <a:off x="4800600" y="6019800"/>
            <a:ext cx="1676399" cy="0"/>
          </a:xfrm>
          <a:prstGeom prst="straightConnector1">
            <a:avLst/>
          </a:prstGeom>
          <a:noFill/>
          <a:ln cap="flat" cmpd="sng" w="28575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6" name="Shape 186"/>
          <p:cNvSpPr txBox="1"/>
          <p:nvPr/>
        </p:nvSpPr>
        <p:spPr>
          <a:xfrm>
            <a:off x="1524000" y="533400"/>
            <a:ext cx="3418500" cy="762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44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Hooked</a:t>
            </a:r>
          </a:p>
        </p:txBody>
      </p:sp>
      <p:cxnSp>
        <p:nvCxnSpPr>
          <p:cNvPr id="187" name="Shape 187"/>
          <p:cNvCxnSpPr/>
          <p:nvPr/>
        </p:nvCxnSpPr>
        <p:spPr>
          <a:xfrm>
            <a:off x="3886200" y="4191000"/>
            <a:ext cx="2895600" cy="0"/>
          </a:xfrm>
          <a:prstGeom prst="straightConnector1">
            <a:avLst/>
          </a:prstGeom>
          <a:noFill/>
          <a:ln cap="flat" cmpd="sng" w="28575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88" name="Shape 188"/>
          <p:cNvSpPr txBox="1"/>
          <p:nvPr/>
        </p:nvSpPr>
        <p:spPr>
          <a:xfrm>
            <a:off x="4114800" y="4343400"/>
            <a:ext cx="2362200" cy="36671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18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present participle</a:t>
            </a:r>
          </a:p>
        </p:txBody>
      </p:sp>
      <p:cxnSp>
        <p:nvCxnSpPr>
          <p:cNvPr id="189" name="Shape 189"/>
          <p:cNvCxnSpPr/>
          <p:nvPr/>
        </p:nvCxnSpPr>
        <p:spPr>
          <a:xfrm>
            <a:off x="3810000" y="6019800"/>
            <a:ext cx="838199" cy="0"/>
          </a:xfrm>
          <a:prstGeom prst="straightConnector1">
            <a:avLst/>
          </a:prstGeom>
          <a:noFill/>
          <a:ln cap="flat" cmpd="sng" w="28575">
            <a:solidFill>
              <a:srgbClr val="0066FF"/>
            </a:solidFill>
            <a:prstDash val="solid"/>
            <a:miter/>
            <a:headEnd len="med" w="med" type="none"/>
            <a:tailEnd len="med" w="med" type="none"/>
          </a:ln>
        </p:spPr>
      </p:cxn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 txBox="1"/>
          <p:nvPr/>
        </p:nvSpPr>
        <p:spPr>
          <a:xfrm>
            <a:off x="838200" y="228600"/>
            <a:ext cx="7010400" cy="82391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1" i="0" lang="en-US" sz="4800" u="sng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Práctica</a:t>
            </a:r>
          </a:p>
        </p:txBody>
      </p:sp>
      <p:sp>
        <p:nvSpPr>
          <p:cNvPr id="195" name="Shape 195"/>
          <p:cNvSpPr txBox="1"/>
          <p:nvPr/>
        </p:nvSpPr>
        <p:spPr>
          <a:xfrm>
            <a:off x="304800" y="1066800"/>
            <a:ext cx="8839199" cy="13715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romanUcPeriod"/>
            </a:pPr>
            <a:r>
              <a:rPr b="0" i="0" lang="en-US" sz="42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Choose the correct D.O.P.</a:t>
            </a:r>
          </a:p>
          <a:p>
            <a:pPr indent="-4572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100000"/>
              <a:buFont typeface="Domine"/>
              <a:buAutoNum type="romanUcPeriod"/>
            </a:pPr>
            <a:r>
              <a:rPr b="0" i="0" lang="en-US" sz="42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 Place it correctly in the phrase.</a:t>
            </a:r>
          </a:p>
        </p:txBody>
      </p:sp>
      <p:sp>
        <p:nvSpPr>
          <p:cNvPr id="196" name="Shape 196"/>
          <p:cNvSpPr txBox="1"/>
          <p:nvPr/>
        </p:nvSpPr>
        <p:spPr>
          <a:xfrm>
            <a:off x="0" y="2819400"/>
            <a:ext cx="9144000" cy="22351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-342900" lvl="0" marL="34290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¿     Cuándo     quieres     visitar     ?</a:t>
            </a:r>
          </a:p>
          <a:p>
            <a:pPr indent="-342900" lvl="0" marL="34290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r>
              <a:t/>
            </a:r>
            <a:endParaRPr b="0" i="0" sz="3600" u="none">
              <a:solidFill>
                <a:srgbClr val="0066FF"/>
              </a:solidFill>
              <a:latin typeface="Domine"/>
              <a:ea typeface="Domine"/>
              <a:cs typeface="Domine"/>
              <a:sym typeface="Domine"/>
            </a:endParaRPr>
          </a:p>
          <a:p>
            <a:pPr indent="-342900" lvl="0" marL="342900" marR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1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(me)</a:t>
            </a:r>
          </a:p>
        </p:txBody>
      </p:sp>
      <p:cxnSp>
        <p:nvCxnSpPr>
          <p:cNvPr id="197" name="Shape 197"/>
          <p:cNvCxnSpPr/>
          <p:nvPr/>
        </p:nvCxnSpPr>
        <p:spPr>
          <a:xfrm>
            <a:off x="3886200" y="3505200"/>
            <a:ext cx="1676399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  <p:cxnSp>
        <p:nvCxnSpPr>
          <p:cNvPr id="198" name="Shape 198"/>
          <p:cNvCxnSpPr/>
          <p:nvPr/>
        </p:nvCxnSpPr>
        <p:spPr>
          <a:xfrm>
            <a:off x="6096000" y="3505200"/>
            <a:ext cx="1371599" cy="0"/>
          </a:xfrm>
          <a:prstGeom prst="straightConnector1">
            <a:avLst/>
          </a:prstGeom>
          <a:noFill/>
          <a:ln cap="flat" cmpd="sng" w="2857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</p:cxnSp>
      <p:sp>
        <p:nvSpPr>
          <p:cNvPr id="199" name="Shape 199"/>
          <p:cNvSpPr txBox="1"/>
          <p:nvPr/>
        </p:nvSpPr>
        <p:spPr>
          <a:xfrm>
            <a:off x="7391400" y="2895600"/>
            <a:ext cx="914400" cy="641399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FF0000"/>
                </a:solidFill>
                <a:latin typeface="Domine"/>
                <a:ea typeface="Domine"/>
                <a:cs typeface="Domine"/>
                <a:sym typeface="Domine"/>
              </a:rPr>
              <a:t>me</a:t>
            </a:r>
          </a:p>
        </p:txBody>
      </p:sp>
      <p:sp>
        <p:nvSpPr>
          <p:cNvPr id="200" name="Shape 200"/>
          <p:cNvSpPr/>
          <p:nvPr/>
        </p:nvSpPr>
        <p:spPr>
          <a:xfrm>
            <a:off x="7391400" y="2971775"/>
            <a:ext cx="914400" cy="641399"/>
          </a:xfrm>
          <a:prstGeom prst="ellipse">
            <a:avLst/>
          </a:prstGeom>
          <a:noFill/>
          <a:ln cap="flat" cmpd="sng" w="28575">
            <a:solidFill>
              <a:srgbClr val="FF0000"/>
            </a:solidFill>
            <a:prstDash val="solid"/>
            <a:miter/>
            <a:headEnd len="med" w="med" type="none"/>
            <a:tailEnd len="med" w="med" type="none"/>
          </a:ln>
        </p:spPr>
        <p:txBody>
          <a:bodyPr anchorCtr="0" anchor="ctr" bIns="45700" lIns="91425" rIns="91425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1" name="Shape 201"/>
          <p:cNvSpPr txBox="1"/>
          <p:nvPr/>
        </p:nvSpPr>
        <p:spPr>
          <a:xfrm>
            <a:off x="381000" y="5105400"/>
            <a:ext cx="8229600" cy="6413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rIns="91425" tIns="4570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66FF"/>
              </a:buClr>
              <a:buSzPct val="25000"/>
              <a:buFont typeface="Domine"/>
              <a:buNone/>
            </a:pPr>
            <a:r>
              <a:rPr b="0" i="0" lang="en-US" sz="3600" u="none">
                <a:solidFill>
                  <a:srgbClr val="0066FF"/>
                </a:solidFill>
                <a:latin typeface="Domine"/>
                <a:ea typeface="Domine"/>
                <a:cs typeface="Domine"/>
                <a:sym typeface="Domine"/>
              </a:rPr>
              <a:t>When do you want to visit me?</a:t>
            </a:r>
          </a:p>
        </p:txBody>
      </p:sp>
    </p:spTree>
  </p:cSld>
  <p:clrMapOvr>
    <a:masterClrMapping/>
  </p:clrMapOvr>
  <p:transition spd="slow">
    <p:cut/>
  </p:transition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fill="hold" nodeType="with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.xml><?xml version="1.0" encoding="utf-8"?>
<a:theme xmlns:a="http://schemas.openxmlformats.org/drawingml/2006/main" xmlns:r="http://schemas.openxmlformats.org/officeDocument/2006/relationships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