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5" name="Shape 2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0" name="Shape 3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9" name="Shape 1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685800" y="465137"/>
            <a:ext cx="777240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524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685800" y="465137"/>
            <a:ext cx="777240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 rot="5400000">
            <a:off x="4671219" y="2309018"/>
            <a:ext cx="5630861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 rot="5400000">
            <a:off x="708819" y="442118"/>
            <a:ext cx="5630861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524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685800" y="465137"/>
            <a:ext cx="777240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524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2" name="Shape 7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0" i="0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0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524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0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3359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5430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67639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676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676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676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676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676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3359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5430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67639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676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676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676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676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676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685800" y="465137"/>
            <a:ext cx="777240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79069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460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60019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6002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6002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6002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6002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6002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177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79069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460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60019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6002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6002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6002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6002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6002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1525638" y="-24706"/>
            <a:ext cx="10669639" cy="7453368"/>
            <a:chOff x="-1525638" y="-38993"/>
            <a:chExt cx="10669639" cy="7453368"/>
          </a:xfrm>
        </p:grpSpPr>
        <p:sp>
          <p:nvSpPr>
            <p:cNvPr id="11" name="Shape 11"/>
            <p:cNvSpPr/>
            <p:nvPr/>
          </p:nvSpPr>
          <p:spPr>
            <a:xfrm>
              <a:off x="2590800" y="-7937"/>
              <a:ext cx="2757486" cy="6878637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-11112"/>
              <a:ext cx="2757486" cy="6872287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5943600" y="-6350"/>
              <a:ext cx="2760662" cy="6873875"/>
            </a:xfrm>
            <a:custGeom>
              <a:pathLst>
                <a:path extrusionOk="0" h="120000" w="120000">
                  <a:moveTo>
                    <a:pt x="34088" y="119864"/>
                  </a:moveTo>
                  <a:lnTo>
                    <a:pt x="120000" y="120000"/>
                  </a:lnTo>
                  <a:lnTo>
                    <a:pt x="36158" y="0"/>
                  </a:lnTo>
                  <a:lnTo>
                    <a:pt x="0" y="190"/>
                  </a:lnTo>
                  <a:lnTo>
                    <a:pt x="34088" y="11986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3048000" y="-14286"/>
              <a:ext cx="3301999" cy="6864350"/>
            </a:xfrm>
            <a:custGeom>
              <a:pathLst>
                <a:path extrusionOk="0" h="120000" w="120000">
                  <a:moveTo>
                    <a:pt x="0" y="193"/>
                  </a:moveTo>
                  <a:lnTo>
                    <a:pt x="107884" y="120000"/>
                  </a:lnTo>
                  <a:lnTo>
                    <a:pt x="120000" y="120000"/>
                  </a:lnTo>
                  <a:lnTo>
                    <a:pt x="59596" y="0"/>
                  </a:lnTo>
                  <a:lnTo>
                    <a:pt x="0" y="19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185736" y="153986"/>
              <a:ext cx="5562600" cy="2438399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 flipH="1" rot="2760000">
              <a:off x="1285875" y="1216024"/>
              <a:ext cx="4038600" cy="1600200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131761" y="77786"/>
              <a:ext cx="5562600" cy="2438399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 rot="-2940000">
              <a:off x="-1562099" y="1652587"/>
              <a:ext cx="5562599" cy="2438399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-2340000">
              <a:off x="2112962" y="1449387"/>
              <a:ext cx="5705474" cy="2754311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 flipH="1" rot="2100000">
              <a:off x="2951162" y="1373187"/>
              <a:ext cx="5562599" cy="2438399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6746875" y="-11112"/>
              <a:ext cx="1728787" cy="3627436"/>
            </a:xfrm>
            <a:custGeom>
              <a:pathLst>
                <a:path extrusionOk="0" h="120000" w="120000">
                  <a:moveTo>
                    <a:pt x="0" y="118949"/>
                  </a:moveTo>
                  <a:cubicBezTo>
                    <a:pt x="48264" y="52306"/>
                    <a:pt x="95316" y="19798"/>
                    <a:pt x="113498" y="0"/>
                  </a:cubicBezTo>
                  <a:cubicBezTo>
                    <a:pt x="113498" y="0"/>
                    <a:pt x="116694" y="0"/>
                    <a:pt x="120000" y="0"/>
                  </a:cubicBezTo>
                  <a:cubicBezTo>
                    <a:pt x="62258" y="43798"/>
                    <a:pt x="19944" y="97312"/>
                    <a:pt x="4077" y="120000"/>
                  </a:cubicBezTo>
                  <a:cubicBezTo>
                    <a:pt x="4077" y="120000"/>
                    <a:pt x="0" y="118949"/>
                    <a:pt x="0" y="118949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0" y="6207125"/>
              <a:ext cx="9144000" cy="685799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2590800" y="6280150"/>
              <a:ext cx="2757486" cy="606425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6280150"/>
              <a:ext cx="2757486" cy="604837"/>
            </a:xfrm>
            <a:custGeom>
              <a:pathLst>
                <a:path extrusionOk="0" h="120000" w="120000">
                  <a:moveTo>
                    <a:pt x="34127" y="119694"/>
                  </a:moveTo>
                  <a:lnTo>
                    <a:pt x="119999" y="120000"/>
                  </a:lnTo>
                  <a:lnTo>
                    <a:pt x="36200" y="0"/>
                  </a:lnTo>
                  <a:lnTo>
                    <a:pt x="0" y="194"/>
                  </a:lnTo>
                  <a:lnTo>
                    <a:pt x="34127" y="11969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5943600" y="6280150"/>
              <a:ext cx="2760662" cy="606425"/>
            </a:xfrm>
            <a:custGeom>
              <a:pathLst>
                <a:path extrusionOk="0" h="120000" w="120000">
                  <a:moveTo>
                    <a:pt x="34088" y="119864"/>
                  </a:moveTo>
                  <a:lnTo>
                    <a:pt x="120000" y="120000"/>
                  </a:lnTo>
                  <a:lnTo>
                    <a:pt x="36158" y="0"/>
                  </a:lnTo>
                  <a:lnTo>
                    <a:pt x="0" y="190"/>
                  </a:lnTo>
                  <a:lnTo>
                    <a:pt x="34088" y="119864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3048000" y="6280150"/>
              <a:ext cx="3301999" cy="604837"/>
            </a:xfrm>
            <a:custGeom>
              <a:pathLst>
                <a:path extrusionOk="0" h="120000" w="120000">
                  <a:moveTo>
                    <a:pt x="0" y="193"/>
                  </a:moveTo>
                  <a:lnTo>
                    <a:pt x="107884" y="120000"/>
                  </a:lnTo>
                  <a:lnTo>
                    <a:pt x="120000" y="120000"/>
                  </a:lnTo>
                  <a:lnTo>
                    <a:pt x="59596" y="0"/>
                  </a:lnTo>
                  <a:lnTo>
                    <a:pt x="0" y="193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0" y="6199187"/>
              <a:ext cx="9144000" cy="685799"/>
            </a:xfrm>
            <a:prstGeom prst="rect">
              <a:avLst/>
            </a:prstGeom>
            <a:solidFill>
              <a:schemeClr val="dk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4100512" y="6219825"/>
              <a:ext cx="1644649" cy="666749"/>
            </a:xfrm>
            <a:custGeom>
              <a:pathLst>
                <a:path extrusionOk="0" h="120000" w="120000">
                  <a:moveTo>
                    <a:pt x="118957" y="0"/>
                  </a:moveTo>
                  <a:cubicBezTo>
                    <a:pt x="58841" y="45428"/>
                    <a:pt x="19343" y="99142"/>
                    <a:pt x="0" y="119142"/>
                  </a:cubicBezTo>
                  <a:cubicBezTo>
                    <a:pt x="0" y="119142"/>
                    <a:pt x="1389" y="119428"/>
                    <a:pt x="2779" y="120000"/>
                  </a:cubicBezTo>
                  <a:cubicBezTo>
                    <a:pt x="27451" y="91714"/>
                    <a:pt x="82007" y="30000"/>
                    <a:pt x="120000" y="4571"/>
                  </a:cubicBezTo>
                  <a:cubicBezTo>
                    <a:pt x="120000" y="4571"/>
                    <a:pt x="118957" y="0"/>
                    <a:pt x="118957" y="0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flipH="1" rot="-2700000">
              <a:off x="2819399" y="5708650"/>
              <a:ext cx="762000" cy="1682750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flipH="1" rot="-2700000">
              <a:off x="1676399" y="5708650"/>
              <a:ext cx="762000" cy="1682750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flipH="1" rot="-2700000">
              <a:off x="482600" y="5684836"/>
              <a:ext cx="773111" cy="1641475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914399" y="6207125"/>
              <a:ext cx="5638800" cy="685799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381000" y="6207125"/>
              <a:ext cx="2438399" cy="685799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0800000">
              <a:off x="4819649" y="6283324"/>
              <a:ext cx="2114550" cy="608011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0800000">
              <a:off x="6324600" y="6207125"/>
              <a:ext cx="2438399" cy="685799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0800000">
              <a:off x="5486399" y="6207125"/>
              <a:ext cx="3657600" cy="685799"/>
            </a:xfrm>
            <a:custGeom>
              <a:pathLst>
                <a:path extrusionOk="0" h="120000" w="120000">
                  <a:moveTo>
                    <a:pt x="0" y="115642"/>
                  </a:moveTo>
                  <a:cubicBezTo>
                    <a:pt x="52026" y="51837"/>
                    <a:pt x="99315" y="18276"/>
                    <a:pt x="119470" y="0"/>
                  </a:cubicBezTo>
                  <a:lnTo>
                    <a:pt x="119999" y="2731"/>
                  </a:lnTo>
                  <a:cubicBezTo>
                    <a:pt x="100172" y="22764"/>
                    <a:pt x="46105" y="59707"/>
                    <a:pt x="503" y="120000"/>
                  </a:cubicBezTo>
                  <a:cubicBezTo>
                    <a:pt x="503" y="120000"/>
                    <a:pt x="0" y="115642"/>
                    <a:pt x="0" y="115642"/>
                  </a:cubicBez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accent2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0" y="6240462"/>
              <a:ext cx="9144000" cy="22225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accent1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38" name="Shape 38"/>
          <p:cNvSpPr txBox="1"/>
          <p:nvPr>
            <p:ph type="title"/>
          </p:nvPr>
        </p:nvSpPr>
        <p:spPr>
          <a:xfrm>
            <a:off x="685800" y="465137"/>
            <a:ext cx="777240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01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Char char="•"/>
              <a:defRPr b="0" i="0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524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12787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51186" y="631348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580186" y="6313487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4294967295" type="title"/>
          </p:nvPr>
        </p:nvSpPr>
        <p:spPr>
          <a:xfrm>
            <a:off x="685800" y="1295400"/>
            <a:ext cx="7772400" cy="25542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8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 Adjectives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685800" y="4572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 Adjectives 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04800" y="1752600"/>
            <a:ext cx="883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 adjectives translate to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“this, these, that, those.”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ct val="95625"/>
              <a:buFont typeface="Noto Sans Symbols"/>
              <a:buChar char="✓"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always agree in </a:t>
            </a:r>
            <a:r>
              <a:rPr b="1" i="0" lang="en-US" sz="36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b="1" i="0" lang="en-US" sz="36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gender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with the noun they </a:t>
            </a:r>
            <a:r>
              <a:rPr b="0" i="1" lang="en-US" sz="32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modify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ct val="95625"/>
              <a:buFont typeface="Noto Sans Symbols"/>
              <a:buChar char="✓"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Always come </a:t>
            </a:r>
            <a:r>
              <a:rPr b="1" i="0" lang="en-US" sz="36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before</a:t>
            </a:r>
            <a:r>
              <a:rPr b="0" i="0" lang="en-US" sz="32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the noun they modify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0" y="2286000"/>
            <a:ext cx="9144000" cy="76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that (far)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watch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&amp; that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(near) watch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1371600" y="3657600"/>
            <a:ext cx="36576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reloj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228600" y="3657600"/>
            <a:ext cx="20574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aquel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3466875" y="3636250"/>
            <a:ext cx="48819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ese reloj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533400" y="2286000"/>
            <a:ext cx="79247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5. these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cashiers (f.)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those (near)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cashiers (f.)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981200" y="3657600"/>
            <a:ext cx="2666999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cajer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as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0" y="3657600"/>
            <a:ext cx="23622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estas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3313400" y="4603525"/>
            <a:ext cx="51447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esas cajeras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533400" y="2286000"/>
            <a:ext cx="7924799" cy="76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6. that (far) bookbag and these bookbags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2362200" y="3657600"/>
            <a:ext cx="35052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mochila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-228600" y="3657600"/>
            <a:ext cx="30480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aquella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362200" y="4419600"/>
            <a:ext cx="62583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stas mochilas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28600" y="2286000"/>
            <a:ext cx="8686800" cy="76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7. that (near)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book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that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(far) book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600200" y="3657600"/>
            <a:ext cx="2666999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libro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381000" y="3657600"/>
            <a:ext cx="20574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3581400" y="3657600"/>
            <a:ext cx="5206499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aqu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el libro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0" y="2286000"/>
            <a:ext cx="91440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8. those (near) </a:t>
            </a:r>
            <a:r>
              <a:rPr lang="en-U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neighborhoods</a:t>
            </a:r>
            <a:r>
              <a:rPr b="0" i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&amp; that (near) neighbor</a:t>
            </a:r>
            <a:r>
              <a:rPr lang="en-U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hood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828800" y="3657600"/>
            <a:ext cx="34290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barrio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228600" y="3657600"/>
            <a:ext cx="20574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esos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352800" y="4419600"/>
            <a:ext cx="49725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se barrio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533400" y="1905000"/>
            <a:ext cx="7924799" cy="769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9. those (far)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dresses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these dresses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2667000" y="3657600"/>
            <a:ext cx="32766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ve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stidos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0" y="3657600"/>
            <a:ext cx="3048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aquellos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2994075" y="4577250"/>
            <a:ext cx="5997599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stos vestidos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533400" y="2286000"/>
            <a:ext cx="79247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10. this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store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that (far) store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990600" y="3657600"/>
            <a:ext cx="34290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tienda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-152400" y="3657600"/>
            <a:ext cx="20574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768175" y="3657600"/>
            <a:ext cx="53757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aqu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la tienda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685800" y="465137"/>
            <a:ext cx="7772400" cy="14318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DEMONSTRATIVE PRONOUNS NOTES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685800" y="4572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 Pronouns 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304800" y="1371600"/>
            <a:ext cx="883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95625"/>
              <a:buFont typeface="Noto Sans Symbols"/>
              <a:buChar char="✓"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always agree in </a:t>
            </a:r>
            <a:r>
              <a:rPr b="1" i="0" lang="en-US" sz="36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b="1" i="0" lang="en-US" sz="36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gender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with the noun they </a:t>
            </a:r>
            <a:r>
              <a:rPr b="1" i="1" lang="en-US" sz="36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replace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 never used with a noun.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all have accents on the first “e”.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“One” is often part of the English translation, “that one, this one”.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x="457200" y="1371600"/>
            <a:ext cx="83057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t/>
            </a:r>
            <a:endParaRPr b="1" i="0" sz="3200" u="none" cap="none" strike="noStrike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Masculine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Feminine</a:t>
            </a:r>
          </a:p>
        </p:txBody>
      </p:sp>
      <p:sp>
        <p:nvSpPr>
          <p:cNvPr id="277" name="Shape 277"/>
          <p:cNvSpPr txBox="1"/>
          <p:nvPr>
            <p:ph type="title"/>
          </p:nvPr>
        </p:nvSpPr>
        <p:spPr>
          <a:xfrm>
            <a:off x="685800" y="152400"/>
            <a:ext cx="7315200" cy="224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</a:t>
            </a:r>
            <a:b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Pronouns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sp>
        <p:nvSpPr>
          <p:cNvPr id="278" name="Shape 278"/>
          <p:cNvSpPr txBox="1"/>
          <p:nvPr/>
        </p:nvSpPr>
        <p:spPr>
          <a:xfrm>
            <a:off x="2971800" y="2514600"/>
            <a:ext cx="1676399" cy="193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éste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éstos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6324600" y="2590800"/>
            <a:ext cx="1676399" cy="1920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ésta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éstas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228600" y="2514600"/>
            <a:ext cx="2262300" cy="193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one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rgbClr val="99FF3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304800" y="5029200"/>
            <a:ext cx="5105399" cy="16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girl &amp; </a:t>
            </a:r>
            <a:r>
              <a:rPr b="0" i="1" lang="en-US" sz="40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one</a:t>
            </a:r>
            <a:r>
              <a:rPr b="0" i="1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men &amp; </a:t>
            </a:r>
            <a:r>
              <a:rPr b="0" i="1" lang="en-US" sz="40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</a:t>
            </a: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2" name="Shape 282"/>
          <p:cNvSpPr txBox="1"/>
          <p:nvPr/>
        </p:nvSpPr>
        <p:spPr>
          <a:xfrm>
            <a:off x="5334000" y="5105400"/>
            <a:ext cx="3276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ésta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5334000" y="5638800"/>
            <a:ext cx="3809999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éstos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371600"/>
            <a:ext cx="83057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t/>
            </a:r>
            <a:endParaRPr b="1" i="0" sz="3200" u="none" cap="none" strike="noStrike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Masculine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Feminine</a:t>
            </a: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x="685800" y="152400"/>
            <a:ext cx="7315200" cy="2246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</a:t>
            </a:r>
            <a:b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Adjectives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sp>
        <p:nvSpPr>
          <p:cNvPr id="126" name="Shape 126"/>
          <p:cNvSpPr txBox="1"/>
          <p:nvPr/>
        </p:nvSpPr>
        <p:spPr>
          <a:xfrm>
            <a:off x="2971800" y="2514600"/>
            <a:ext cx="1676399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324600" y="2590800"/>
            <a:ext cx="1676399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estas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33400" y="2514600"/>
            <a:ext cx="1957386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rgbClr val="99FF3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762000" y="5029200"/>
            <a:ext cx="3429000" cy="169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shirt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shoes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3581400" y="5029200"/>
            <a:ext cx="5029199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esta camisa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114800" y="5638800"/>
            <a:ext cx="5029199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estos zapatos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457200" y="1371600"/>
            <a:ext cx="83057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t/>
            </a:r>
            <a:endParaRPr b="1" i="0" sz="3200" u="none" cap="none" strike="noStrike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Masculine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Feminine</a:t>
            </a:r>
          </a:p>
        </p:txBody>
      </p:sp>
      <p:sp>
        <p:nvSpPr>
          <p:cNvPr id="289" name="Shape 289"/>
          <p:cNvSpPr txBox="1"/>
          <p:nvPr>
            <p:ph type="title"/>
          </p:nvPr>
        </p:nvSpPr>
        <p:spPr>
          <a:xfrm>
            <a:off x="685800" y="152400"/>
            <a:ext cx="7315200" cy="224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</a:t>
            </a:r>
            <a:b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Pronouns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sp>
        <p:nvSpPr>
          <p:cNvPr id="290" name="Shape 290"/>
          <p:cNvSpPr txBox="1"/>
          <p:nvPr/>
        </p:nvSpPr>
        <p:spPr>
          <a:xfrm>
            <a:off x="3352800" y="2514600"/>
            <a:ext cx="1676399" cy="193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ésos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6705600" y="2590800"/>
            <a:ext cx="1676399" cy="1920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ésas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0" y="2590800"/>
            <a:ext cx="3581399" cy="1754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36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one (near)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3600" u="none">
              <a:solidFill>
                <a:srgbClr val="99FF3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36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(near)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228600" y="5029200"/>
            <a:ext cx="7239000" cy="16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car &amp; </a:t>
            </a:r>
            <a:r>
              <a:rPr b="0" i="1" lang="en-US" sz="40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one (near)</a:t>
            </a:r>
            <a:r>
              <a:rPr b="0" i="1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shirts &amp; </a:t>
            </a:r>
            <a:r>
              <a:rPr b="0" i="1" lang="en-US" sz="40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(near)</a:t>
            </a:r>
            <a:r>
              <a:rPr b="0" i="1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6858000" y="5029200"/>
            <a:ext cx="2133599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ése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7239000" y="5638800"/>
            <a:ext cx="1904999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ésas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>
            <p:ph idx="1" type="body"/>
          </p:nvPr>
        </p:nvSpPr>
        <p:spPr>
          <a:xfrm>
            <a:off x="457200" y="1371600"/>
            <a:ext cx="85343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t/>
            </a:r>
            <a:endParaRPr b="1" i="0" sz="3200" u="none" cap="none" strike="noStrike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Masculine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Feminine</a:t>
            </a:r>
          </a:p>
        </p:txBody>
      </p:sp>
      <p:sp>
        <p:nvSpPr>
          <p:cNvPr id="301" name="Shape 301"/>
          <p:cNvSpPr txBox="1"/>
          <p:nvPr>
            <p:ph type="title"/>
          </p:nvPr>
        </p:nvSpPr>
        <p:spPr>
          <a:xfrm>
            <a:off x="685800" y="152400"/>
            <a:ext cx="7315200" cy="224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</a:t>
            </a:r>
            <a:b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Pronouns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sp>
        <p:nvSpPr>
          <p:cNvPr id="302" name="Shape 302"/>
          <p:cNvSpPr txBox="1"/>
          <p:nvPr/>
        </p:nvSpPr>
        <p:spPr>
          <a:xfrm>
            <a:off x="3429000" y="2514600"/>
            <a:ext cx="2286000" cy="193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aquél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aquéllos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6324600" y="2590800"/>
            <a:ext cx="2286000" cy="1920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aquélla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aquéllas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0" y="2514600"/>
            <a:ext cx="3657600" cy="193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one (far)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rgbClr val="99FF3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(far)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0" y="5165725"/>
            <a:ext cx="7315200" cy="167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house &amp; </a:t>
            </a:r>
            <a:r>
              <a:rPr b="0" i="1" lang="en-US" sz="40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one (far)</a:t>
            </a:r>
            <a:r>
              <a:rPr b="0" i="1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shoes &amp; </a:t>
            </a:r>
            <a:r>
              <a:rPr b="0" i="1" lang="en-US" sz="40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(far)</a:t>
            </a:r>
            <a:r>
              <a:rPr b="0" i="1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6" name="Shape 306"/>
          <p:cNvSpPr txBox="1"/>
          <p:nvPr/>
        </p:nvSpPr>
        <p:spPr>
          <a:xfrm>
            <a:off x="7162800" y="5029200"/>
            <a:ext cx="1981199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aquélla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6781800" y="5638800"/>
            <a:ext cx="2895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aquéllos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1600200"/>
            <a:ext cx="7848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Éste</a:t>
            </a:r>
            <a:r>
              <a:rPr b="0" i="0" lang="en-US" sz="32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es fácil.	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mic Sans MS"/>
              <a:buNone/>
            </a:pP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b="1" i="1" lang="en-US" sz="2800" u="sng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</a:t>
            </a: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one is easy.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None/>
            </a:pPr>
            <a:r>
              <a:t/>
            </a:r>
            <a:endParaRPr b="1" i="1" sz="2800" u="none" cap="none" strike="noStrike">
              <a:solidFill>
                <a:schemeClr val="accen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Ésos</a:t>
            </a:r>
            <a:r>
              <a:rPr b="0" i="0" lang="en-US" sz="32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son difíciles.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mic Sans MS"/>
              <a:buNone/>
            </a:pP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b="1" i="1" lang="en-US" sz="2800" u="sng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</a:t>
            </a: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are difficult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Aquéllos</a:t>
            </a:r>
            <a:r>
              <a:rPr b="0" i="0" lang="en-US" sz="32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son aburridos.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mic Sans MS"/>
              <a:buNone/>
            </a:pP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b="1" i="1" lang="en-US" sz="2800" u="sng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</a:t>
            </a: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(</a:t>
            </a:r>
            <a:r>
              <a:rPr b="1" i="1" lang="en-US" sz="2800" u="sng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over there</a:t>
            </a: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are boring.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None/>
            </a:pPr>
            <a:r>
              <a:t/>
            </a:r>
            <a:endParaRPr b="1" i="1" sz="2800" u="none" cap="none" strike="noStrike">
              <a:solidFill>
                <a:schemeClr val="accen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3" name="Shape 313"/>
          <p:cNvSpPr txBox="1"/>
          <p:nvPr>
            <p:ph type="title"/>
          </p:nvPr>
        </p:nvSpPr>
        <p:spPr>
          <a:xfrm>
            <a:off x="304800" y="457200"/>
            <a:ext cx="86105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 Pronouns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pic>
        <p:nvPicPr>
          <p:cNvPr id="314" name="Shape 3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1524000"/>
            <a:ext cx="2648100" cy="320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457200" y="1371600"/>
            <a:ext cx="83057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t/>
            </a:r>
            <a:endParaRPr b="1" i="0" sz="3200" u="none" cap="none" strike="noStrike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Masculine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Feminine</a:t>
            </a:r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x="685800" y="152400"/>
            <a:ext cx="7315200" cy="2246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</a:t>
            </a:r>
            <a:b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Adjectives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sp>
        <p:nvSpPr>
          <p:cNvPr id="138" name="Shape 138"/>
          <p:cNvSpPr txBox="1"/>
          <p:nvPr/>
        </p:nvSpPr>
        <p:spPr>
          <a:xfrm>
            <a:off x="3352800" y="2514600"/>
            <a:ext cx="1676399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esos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705600" y="2590800"/>
            <a:ext cx="1676399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esas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228600" y="2590800"/>
            <a:ext cx="3200399" cy="1754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36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(near)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3600" u="none">
              <a:solidFill>
                <a:srgbClr val="99FF3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36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(near)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762000" y="5029200"/>
            <a:ext cx="3429000" cy="169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house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cars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962400" y="5029200"/>
            <a:ext cx="5029199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esa casa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114800" y="5638800"/>
            <a:ext cx="5029199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esos carros/coches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371600"/>
            <a:ext cx="85343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t/>
            </a:r>
            <a:endParaRPr b="1" i="0" sz="3200" u="none" cap="none" strike="noStrike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Masculine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</a:t>
            </a:r>
            <a:r>
              <a:rPr b="1" i="0" lang="en-US" sz="2400" u="sng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Feminine</a:t>
            </a:r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x="685800" y="152400"/>
            <a:ext cx="7315200" cy="22463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</a:t>
            </a:r>
            <a:b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48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Adjectives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  <p:sp>
        <p:nvSpPr>
          <p:cNvPr id="150" name="Shape 150"/>
          <p:cNvSpPr txBox="1"/>
          <p:nvPr/>
        </p:nvSpPr>
        <p:spPr>
          <a:xfrm>
            <a:off x="3429000" y="2514600"/>
            <a:ext cx="2286000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aquel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aquellos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324600" y="2590800"/>
            <a:ext cx="2286000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aquella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aquellas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52400" y="2514600"/>
            <a:ext cx="2895600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(far)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i="0" sz="4000" u="none">
              <a:solidFill>
                <a:srgbClr val="99FF3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ct val="25000"/>
              <a:buFont typeface="Comic Sans MS"/>
              <a:buNone/>
            </a:pPr>
            <a:r>
              <a:rPr b="1" i="0" lang="en-US" sz="4000" u="none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(far)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304800" y="5029200"/>
            <a:ext cx="4419599" cy="1692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(far) man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(far) girls –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4419600" y="5029200"/>
            <a:ext cx="5029199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aquel hombre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4648200" y="5638800"/>
            <a:ext cx="5029199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00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aquellas chicas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1600200"/>
            <a:ext cx="7848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Este libro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es fácil.	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mic Sans MS"/>
              <a:buNone/>
            </a:pP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b="1" i="1" lang="en-US" sz="2800" u="sng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</a:t>
            </a: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book is easy.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None/>
            </a:pPr>
            <a:r>
              <a:t/>
            </a:r>
            <a:endParaRPr b="1" i="1" sz="2800" u="none" cap="none" strike="noStrike">
              <a:solidFill>
                <a:schemeClr val="accen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Esos libros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son difíciles.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mic Sans MS"/>
              <a:buNone/>
            </a:pP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b="1" i="1" lang="en-US" sz="2800" u="sng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</a:t>
            </a: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books are difficult</a:t>
            </a:r>
            <a:r>
              <a:rPr b="0" i="0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85000"/>
              <a:buFont typeface="Noto Sans Symbols"/>
              <a:buChar char="✓"/>
            </a:pPr>
            <a:r>
              <a:rPr b="0" i="0" lang="en-US" sz="32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Aquellos libros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son aburridos.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omic Sans MS"/>
              <a:buNone/>
            </a:pP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b="1" i="1" lang="en-US" sz="2800" u="sng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</a:t>
            </a: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books (</a:t>
            </a:r>
            <a:r>
              <a:rPr b="1" i="1" lang="en-US" sz="2800" u="sng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over there</a:t>
            </a:r>
            <a:r>
              <a:rPr b="1" i="1" lang="en-US" sz="2800" u="none" cap="none" strike="noStrike">
                <a:solidFill>
                  <a:schemeClr val="accent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are boring.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Comic Sans MS"/>
              <a:buNone/>
            </a:pPr>
            <a:r>
              <a:t/>
            </a:r>
            <a:endParaRPr b="1" i="1" sz="2800" u="none" cap="none" strike="noStrike">
              <a:solidFill>
                <a:schemeClr val="accen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61" name="Shape 161"/>
          <p:cNvSpPr txBox="1"/>
          <p:nvPr>
            <p:ph type="title"/>
          </p:nvPr>
        </p:nvSpPr>
        <p:spPr>
          <a:xfrm>
            <a:off x="685800" y="4572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Demonstrative Adjectives</a:t>
            </a:r>
            <a:br>
              <a:rPr b="0" i="0" lang="en-US" sz="4400" u="sng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685800" y="465137"/>
            <a:ext cx="7772400" cy="14318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¡OJO!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-US"/>
              <a:t>THIS and THESE have “T’s”, THAT and THOSE don’t, those with “A” are far away.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533400" y="2286000"/>
            <a:ext cx="79247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this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shirt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those (far) shirts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2057400" y="3657600"/>
            <a:ext cx="2666999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misa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381000" y="3657600"/>
            <a:ext cx="20574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esta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2287175" y="4763300"/>
            <a:ext cx="6557099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aqu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llas camisas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381000" y="2286000"/>
            <a:ext cx="8458200" cy="14319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these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pants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those (near) pants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057400" y="3657600"/>
            <a:ext cx="4419599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pantalones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228600" y="3657600"/>
            <a:ext cx="22860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estos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2797000" y="4632325"/>
            <a:ext cx="6253799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sos pantalones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457200" y="415925"/>
            <a:ext cx="8229600" cy="7683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Práctica - Traduce al español. 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52400" y="2286000"/>
            <a:ext cx="8763000" cy="76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those (near)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blouses</a:t>
            </a:r>
            <a:r>
              <a:rPr b="0" i="0" lang="en-US" sz="4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this </a:t>
            </a: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blouse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1447800" y="3657600"/>
            <a:ext cx="2971799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blusas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-76200" y="3657600"/>
            <a:ext cx="20574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esas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4135050" y="3657650"/>
            <a:ext cx="45519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libri"/>
              <a:buNone/>
            </a:pPr>
            <a:r>
              <a:rPr b="1" i="0" lang="en-US" sz="6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y  </a:t>
            </a:r>
            <a:r>
              <a:rPr b="1" lang="en-US" sz="600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esta blusa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.xml><?xml version="1.0" encoding="utf-8"?>
<a:theme xmlns:a="http://schemas.openxmlformats.org/drawingml/2006/main" xmlns:r="http://schemas.openxmlformats.org/officeDocument/2006/relationships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