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207500"/>
  <p:embeddedFontLst>
    <p:embeddedFont>
      <p:font typeface="Architects Daughter"/>
      <p:regular r:id="rId21"/>
    </p:embeddedFont>
    <p:embeddedFont>
      <p:font typeface="Tahoma"/>
      <p:regular r:id="rId22"/>
      <p:bold r:id="rId23"/>
    </p:embeddedFont>
    <p:embeddedFont>
      <p:font typeface="Sorts Mill Goudy"/>
      <p:regular r:id="rId24"/>
      <p: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Tahoma-regular.fntdata"/><Relationship Id="rId21" Type="http://schemas.openxmlformats.org/officeDocument/2006/relationships/font" Target="fonts/ArchitectsDaughter-regular.fntdata"/><Relationship Id="rId24" Type="http://schemas.openxmlformats.org/officeDocument/2006/relationships/font" Target="fonts/SortsMillGoudy-regular.fntdata"/><Relationship Id="rId23" Type="http://schemas.openxmlformats.org/officeDocument/2006/relationships/font" Target="fonts/Tahoma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25" Type="http://schemas.openxmlformats.org/officeDocument/2006/relationships/font" Target="fonts/SortsMillGoudy-italic.fntdata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1143225" y="690550"/>
            <a:ext cx="4572299" cy="345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73550"/>
            <a:ext cx="5486399" cy="414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225" y="690550"/>
            <a:ext cx="4572299" cy="345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73550"/>
            <a:ext cx="5486399" cy="414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8" name="Shape 138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1143225" y="690550"/>
            <a:ext cx="4572299" cy="345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73550"/>
            <a:ext cx="5486399" cy="414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73550"/>
            <a:ext cx="5486399" cy="41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90550"/>
            <a:ext cx="4572299" cy="34527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73550"/>
            <a:ext cx="5486399" cy="414337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>
            <p:ph idx="2" type="sldImg"/>
          </p:nvPr>
        </p:nvSpPr>
        <p:spPr>
          <a:xfrm>
            <a:off x="1143225" y="690550"/>
            <a:ext cx="4572225" cy="34528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992766"/>
            <a:ext cx="8520599" cy="2736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778833"/>
            <a:ext cx="8520599" cy="1056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867800"/>
            <a:ext cx="8520599" cy="1122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914400" y="503237"/>
            <a:ext cx="7313700" cy="8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Sorts Mill Goudy"/>
              <a:buNone/>
              <a:defRPr b="0" i="0" sz="46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0" lvl="1" rtl="0">
              <a:spcBef>
                <a:spcPts val="0"/>
              </a:spcBef>
              <a:buNone/>
              <a:defRPr sz="1800"/>
            </a:lvl2pPr>
            <a:lvl3pPr indent="0" lvl="2" rtl="0">
              <a:spcBef>
                <a:spcPts val="0"/>
              </a:spcBef>
              <a:buNone/>
              <a:defRPr sz="1800"/>
            </a:lvl3pPr>
            <a:lvl4pPr indent="0" lvl="3" rtl="0">
              <a:spcBef>
                <a:spcPts val="0"/>
              </a:spcBef>
              <a:buNone/>
              <a:defRPr sz="1800"/>
            </a:lvl4pPr>
            <a:lvl5pPr indent="0" lvl="4" rtl="0">
              <a:spcBef>
                <a:spcPts val="0"/>
              </a:spcBef>
              <a:buNone/>
              <a:defRPr sz="1800"/>
            </a:lvl5pPr>
            <a:lvl6pPr indent="0" lvl="5" rtl="0">
              <a:spcBef>
                <a:spcPts val="0"/>
              </a:spcBef>
              <a:buNone/>
              <a:defRPr sz="1800"/>
            </a:lvl6pPr>
            <a:lvl7pPr indent="0" lvl="6" rtl="0">
              <a:spcBef>
                <a:spcPts val="0"/>
              </a:spcBef>
              <a:buNone/>
              <a:defRPr sz="1800"/>
            </a:lvl7pPr>
            <a:lvl8pPr indent="0" lvl="7" rtl="0">
              <a:spcBef>
                <a:spcPts val="0"/>
              </a:spcBef>
              <a:buNone/>
              <a:defRPr sz="1800"/>
            </a:lvl8pPr>
            <a:lvl9pPr indent="0" lvl="8"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914400" y="1735136"/>
            <a:ext cx="7313700" cy="405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26390" lvl="0" marL="463550" marR="0" rtl="0" algn="l">
              <a:spcBef>
                <a:spcPts val="20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4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1pPr>
            <a:lvl2pPr indent="-331469" lvl="1" marL="914400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2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2pPr>
            <a:lvl3pPr indent="-227012" lvl="2" marL="1255712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20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3pPr>
            <a:lvl4pPr indent="-249555" lvl="3" marL="1597025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4pPr>
            <a:lvl5pPr indent="-247967" lvl="4" marL="1938337" marR="0" rtl="0" algn="l">
              <a:spcBef>
                <a:spcPts val="60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5pPr>
            <a:lvl6pPr indent="-244792" lvl="5" marL="2290762" marR="0" rtl="0" algn="l">
              <a:spcBef>
                <a:spcPts val="36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6pPr>
            <a:lvl7pPr indent="-249554" lvl="6" marL="2625725" marR="0" rtl="0" algn="l">
              <a:spcBef>
                <a:spcPts val="36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7pPr>
            <a:lvl8pPr indent="-251142" lvl="7" marL="2970212" marR="0" rtl="0" algn="l">
              <a:spcBef>
                <a:spcPts val="36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8pPr>
            <a:lvl9pPr indent="-251142" lvl="8" marL="3313112" marR="0" rtl="0" algn="l">
              <a:spcBef>
                <a:spcPts val="360"/>
              </a:spcBef>
              <a:buClr>
                <a:schemeClr val="dk1"/>
              </a:buClr>
              <a:buSzPct val="90000"/>
              <a:buFont typeface="Sorts Mill Goudy"/>
              <a:buChar char="•"/>
              <a:defRPr b="0" i="0" sz="1800" u="none" cap="none" strike="noStrike">
                <a:solidFill>
                  <a:schemeClr val="dk1"/>
                </a:solidFill>
                <a:latin typeface="Sorts Mill Goudy"/>
                <a:ea typeface="Sorts Mill Goudy"/>
                <a:cs typeface="Sorts Mill Goudy"/>
                <a:sym typeface="Sorts Mill Goudy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7662861" y="6315075"/>
            <a:ext cx="1295400" cy="265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943350" y="6305550"/>
            <a:ext cx="3717900" cy="25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7521575" y="5476875"/>
            <a:ext cx="1482599" cy="85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Impact"/>
              <a:buNone/>
            </a:pPr>
            <a:fld id="{00000000-1234-1234-1234-123412341234}" type="slidenum">
              <a:rPr b="0" i="0" lang="en-US" sz="8200" u="none" cap="none" strike="noStrike">
                <a:solidFill>
                  <a:schemeClr val="dk1"/>
                </a:solidFill>
                <a:latin typeface="Impact"/>
                <a:ea typeface="Impact"/>
                <a:cs typeface="Impact"/>
                <a:sym typeface="Impact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536633"/>
            <a:ext cx="3999899" cy="4555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740800"/>
            <a:ext cx="2807999" cy="1007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852800"/>
            <a:ext cx="2807999" cy="423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600200"/>
            <a:ext cx="6367800" cy="54542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66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644233"/>
            <a:ext cx="4045199" cy="1976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737433"/>
            <a:ext cx="4045199" cy="1646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5640766"/>
            <a:ext cx="5998800" cy="806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474833"/>
            <a:ext cx="8520599" cy="26180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02966"/>
            <a:ext cx="8520599" cy="173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6217622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pn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ctrTitle"/>
          </p:nvPr>
        </p:nvSpPr>
        <p:spPr>
          <a:xfrm>
            <a:off x="868475" y="3124200"/>
            <a:ext cx="7818300" cy="191459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rIns="45700" tIns="0">
            <a:noAutofit/>
          </a:bodyPr>
          <a:lstStyle/>
          <a:p>
            <a:pPr indent="0" lvl="0" marL="0" marR="0" rtl="0" algn="l">
              <a:lnSpc>
                <a:spcPct val="108695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6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Mandatos formales</a:t>
            </a:r>
          </a:p>
        </p:txBody>
      </p:sp>
      <p:pic>
        <p:nvPicPr>
          <p:cNvPr id="61" name="Shape 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34000" y="3281400"/>
            <a:ext cx="1066799" cy="1600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3 moods to Spanish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914400" y="1735136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67690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Indicative</a:t>
            </a:r>
          </a:p>
          <a:p>
            <a:pPr indent="-571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Actions, events, facts</a:t>
            </a:r>
          </a:p>
          <a:p>
            <a:pPr indent="-56769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Subjunctive</a:t>
            </a:r>
          </a:p>
          <a:p>
            <a:pPr indent="-571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Desires, doubts, the unknown, abstract, emotions</a:t>
            </a:r>
          </a:p>
          <a:p>
            <a:pPr indent="-567690" lvl="0" marL="5143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Imperative</a:t>
            </a:r>
          </a:p>
          <a:p>
            <a:pPr indent="-571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commands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914400" y="198437"/>
            <a:ext cx="7313700" cy="8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Irregulars</a:t>
            </a:r>
          </a:p>
        </p:txBody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914400" y="1201722"/>
            <a:ext cx="7313700" cy="487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following verbs have irregular formal commands.</a:t>
            </a:r>
          </a:p>
          <a:p>
            <a:pPr indent="0" lvl="2" marL="914400" marR="0" rtl="0" algn="l">
              <a:lnSpc>
                <a:spcPct val="80000"/>
              </a:lnSpc>
              <a:spcBef>
                <a:spcPts val="3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17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1700" u="sng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Ud. Command</a:t>
            </a:r>
            <a:r>
              <a:rPr b="0" i="0" lang="en-US" sz="17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	</a:t>
            </a:r>
            <a:r>
              <a:rPr b="0" i="0" lang="en-US" sz="1700" u="sng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Uds. command </a:t>
            </a:r>
          </a:p>
          <a:p>
            <a:pPr indent="-463550" lvl="0" marL="46355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dar 			dé					den</a:t>
            </a:r>
          </a:p>
          <a:p>
            <a:pPr indent="-463550" lvl="0" marL="46355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estar 			esté				estén</a:t>
            </a:r>
          </a:p>
          <a:p>
            <a:pPr indent="-463550" lvl="0" marL="46355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ir 				vaya				vayan</a:t>
            </a:r>
          </a:p>
          <a:p>
            <a:pPr indent="-463550" lvl="0" marL="46355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saber 		sepa				sepan</a:t>
            </a:r>
          </a:p>
          <a:p>
            <a:pPr indent="-463550" lvl="0" marL="463550" marR="0" rtl="0" algn="l">
              <a:lnSpc>
                <a:spcPct val="8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ser 			sea				sean</a:t>
            </a:r>
          </a:p>
        </p:txBody>
      </p:sp>
      <p:sp>
        <p:nvSpPr>
          <p:cNvPr id="125" name="Shape 125"/>
          <p:cNvSpPr txBox="1"/>
          <p:nvPr>
            <p:ph type="title"/>
          </p:nvPr>
        </p:nvSpPr>
        <p:spPr>
          <a:xfrm>
            <a:off x="914400" y="5837237"/>
            <a:ext cx="7313700" cy="8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000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What do you notice about all of these verbs?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914400" y="198437"/>
            <a:ext cx="7313700" cy="8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>
                <a:latin typeface="Architects Daughter"/>
                <a:ea typeface="Architects Daughter"/>
                <a:cs typeface="Architects Daughter"/>
                <a:sym typeface="Architects Daughter"/>
              </a:rPr>
              <a:t>Negative Commands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381000" y="1219200"/>
            <a:ext cx="8523900" cy="39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To make it negative add the word </a:t>
            </a:r>
            <a:r>
              <a:rPr lang="en-US" sz="60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</a:t>
            </a:r>
            <a:r>
              <a:rPr lang="en-US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It means </a:t>
            </a:r>
            <a:r>
              <a:rPr lang="en-US" sz="60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DON’T</a:t>
            </a:r>
            <a:r>
              <a:rPr lang="en-US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do something.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45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Ej: 	Don’t dance! (Ud.)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45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¡No baile!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/>
        </p:nvSpPr>
        <p:spPr>
          <a:xfrm>
            <a:off x="303025" y="1600200"/>
            <a:ext cx="861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One category of  irregulars 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with Ud./Uds. commands</a:t>
            </a:r>
          </a:p>
          <a:p>
            <a:pPr indent="457200" lvl="0" marL="914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-gar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 to </a:t>
            </a:r>
            <a:r>
              <a:rPr b="1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gu</a:t>
            </a:r>
          </a:p>
          <a:p>
            <a:pPr indent="457200" lvl="0" marL="914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-car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 to </a:t>
            </a:r>
            <a:r>
              <a:rPr b="1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qu</a:t>
            </a:r>
          </a:p>
          <a:p>
            <a:pPr indent="-342900" lvl="0" marL="17145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-zar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z to </a:t>
            </a:r>
            <a:r>
              <a:rPr b="1" i="0" lang="en-US" sz="32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Since all three are –ar endings, you add –e or –en to the end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CAR GAR ZAR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Tahoma"/>
              <a:buNone/>
            </a:pPr>
            <a:r>
              <a:rPr lang="en-US" sz="4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Ejemplos - </a:t>
            </a:r>
            <a:r>
              <a:rPr b="0" i="0" lang="en-US" sz="4800" u="none" cap="none" strike="noStrike">
                <a:solidFill>
                  <a:schemeClr val="dk2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CAR GAR ZAR</a:t>
            </a:r>
          </a:p>
        </p:txBody>
      </p:sp>
      <p:sp>
        <p:nvSpPr>
          <p:cNvPr id="147" name="Shape 147"/>
          <p:cNvSpPr txBox="1"/>
          <p:nvPr/>
        </p:nvSpPr>
        <p:spPr>
          <a:xfrm>
            <a:off x="502225" y="1570025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ahoma"/>
              <a:buNone/>
            </a:pPr>
            <a:r>
              <a:t/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-gar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-gu-		llegar – No llegue Ud.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					No lleguen Uds.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-ca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r		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-qu-		tocar – No toque Ud.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					No toquen Uds.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-zar</a:t>
            </a:r>
            <a:r>
              <a:rPr lang="en-US" sz="32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-c-		empezar – No empiece Ud.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						No empiecen Uds.</a:t>
            </a:r>
          </a:p>
        </p:txBody>
      </p:sp>
      <p:sp>
        <p:nvSpPr>
          <p:cNvPr id="148" name="Shape 148"/>
          <p:cNvSpPr/>
          <p:nvPr/>
        </p:nvSpPr>
        <p:spPr>
          <a:xfrm>
            <a:off x="1459750" y="2078500"/>
            <a:ext cx="394800" cy="263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9" name="Shape 149"/>
          <p:cNvSpPr/>
          <p:nvPr/>
        </p:nvSpPr>
        <p:spPr>
          <a:xfrm>
            <a:off x="1459750" y="3231300"/>
            <a:ext cx="394800" cy="263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/>
          <p:nvPr/>
        </p:nvSpPr>
        <p:spPr>
          <a:xfrm>
            <a:off x="1459750" y="4384100"/>
            <a:ext cx="394800" cy="263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152400"/>
            <a:ext cx="8153399" cy="7159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1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práctica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228600" y="1981200"/>
            <a:ext cx="8534399" cy="4643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000">
                <a:latin typeface="Architects Daughter"/>
                <a:ea typeface="Architects Daughter"/>
                <a:cs typeface="Architects Daughter"/>
                <a:sym typeface="Architects Daughter"/>
              </a:rPr>
              <a:t>jugar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distribuir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mirar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tener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000">
                <a:latin typeface="Architects Daughter"/>
                <a:ea typeface="Architects Daughter"/>
                <a:cs typeface="Architects Daughter"/>
                <a:sym typeface="Architects Daughter"/>
              </a:rPr>
              <a:t>levantarse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 sz="3000">
                <a:latin typeface="Architects Daughter"/>
                <a:ea typeface="Architects Daughter"/>
                <a:cs typeface="Architects Daughter"/>
                <a:sym typeface="Architects Daughter"/>
              </a:rPr>
              <a:t>ponerse</a:t>
            </a:r>
          </a:p>
          <a:p>
            <a:pPr indent="0" lvl="0" marL="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t/>
            </a:r>
            <a:endParaRPr sz="3000">
              <a:latin typeface="Architects Daughter"/>
              <a:ea typeface="Architects Daughter"/>
              <a:cs typeface="Architects Daughter"/>
              <a:sym typeface="Architects Daughter"/>
            </a:endParaRPr>
          </a:p>
        </p:txBody>
      </p:sp>
      <p:sp>
        <p:nvSpPr>
          <p:cNvPr id="157" name="Shape 157"/>
          <p:cNvSpPr txBox="1"/>
          <p:nvPr/>
        </p:nvSpPr>
        <p:spPr>
          <a:xfrm>
            <a:off x="2401975" y="1295400"/>
            <a:ext cx="2274299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Ud. command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5774021" y="1295400"/>
            <a:ext cx="3126899" cy="3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Neg. Uds. commands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Formal commands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914400" y="1735136"/>
            <a:ext cx="7313612" cy="40560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Used with people you address as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usted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or </a:t>
            </a:r>
            <a:r>
              <a:rPr b="1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ustedes</a:t>
            </a: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- someone/people you do not know</a:t>
            </a: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- someone/people you need to show respect</a:t>
            </a: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- used more often than tú commands</a:t>
            </a:r>
          </a:p>
        </p:txBody>
      </p:sp>
      <p:pic>
        <p:nvPicPr>
          <p:cNvPr id="74" name="Shape 7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012111" y="4876800"/>
            <a:ext cx="758825" cy="1789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17461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8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Ejemplos: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1" i="0" lang="en-US" sz="24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Hable</a:t>
            </a:r>
            <a:r>
              <a:rPr b="0" i="0" lang="en-US" sz="24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con ellos, don Francisco! 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Talk with them, Don Francisco.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1" i="0" lang="en-US" sz="24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Laven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los platos ahora mismo!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Wash the dishes right now.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1" i="0" lang="en-US" sz="24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Coma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frutas y verduras! 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Eat fruit and vegetables.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0" i="0" sz="2200" u="none" cap="none" strike="noStrik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1" i="0" lang="en-US" sz="24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Beban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menos té y café!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Drink less tea and coffee.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Ud./Uds. command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457200" y="1143000"/>
            <a:ext cx="8381999" cy="5486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609600" lvl="0" marL="609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For regular formal commands, there are basic steps: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chitects Daughter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Conjugate the infinitive into the </a:t>
            </a:r>
            <a:r>
              <a:rPr b="0" i="0" lang="en-US" sz="2800" u="none" cap="none" strike="noStrike">
                <a:solidFill>
                  <a:schemeClr val="accent4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 form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present tense.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chitects Daughter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Drop the – o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chitects Daughter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If the infinitive ends in –er/-ir, </a:t>
            </a:r>
            <a:r>
              <a:rPr b="0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add – </a:t>
            </a:r>
            <a:r>
              <a:rPr b="1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</a:t>
            </a:r>
            <a:r>
              <a:rPr b="0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or </a:t>
            </a:r>
            <a:r>
              <a:rPr b="1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</a:t>
            </a:r>
          </a:p>
          <a:p>
            <a:pPr indent="-609600" lvl="0" marL="6096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90000"/>
              <a:buFont typeface="Architects Daughter"/>
              <a:buAutoNum type="arabicPeriod"/>
            </a:pP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If the infinitive ends in –ar, </a:t>
            </a:r>
            <a:r>
              <a:rPr b="0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add – </a:t>
            </a:r>
            <a:r>
              <a:rPr b="1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 </a:t>
            </a:r>
            <a:r>
              <a:rPr b="0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or </a:t>
            </a:r>
            <a:r>
              <a:rPr b="1" i="0" lang="en-US" sz="2800" u="sng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en</a:t>
            </a:r>
            <a:r>
              <a:rPr b="0" i="0" lang="en-US" sz="2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337500" y="1181825"/>
            <a:ext cx="4083299" cy="52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</a:pP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Speak! (to Ud.)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Hablar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hablo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hable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0" i="0" lang="en-US" sz="3600" u="none" cap="none" strike="noStrike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Hable Ud.!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0" y="0"/>
            <a:ext cx="9144000" cy="104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marL="463550" rtl="0" algn="ctr">
              <a:spcBef>
                <a:spcPts val="0"/>
              </a:spcBef>
              <a:buNone/>
            </a:pPr>
            <a:r>
              <a:rPr lang="en-US" sz="4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Ejemplos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4833300" y="1181825"/>
            <a:ext cx="4083299" cy="52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Run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! (to Uds.)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Correr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corr</a:t>
            </a:r>
            <a:r>
              <a:rPr b="0" i="0" lang="en-US" sz="3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corr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corran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¡Corran</a:t>
            </a:r>
            <a:r>
              <a:rPr b="0" i="0" lang="en-US" sz="3600" u="none" cap="none" strike="noStrike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Uds.!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337500" y="1181825"/>
            <a:ext cx="3807599" cy="52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Come! (Ud.)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Venir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vengo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veng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venga</a:t>
            </a:r>
          </a:p>
          <a:p>
            <a:pPr indent="45720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¡Venga</a:t>
            </a:r>
            <a:r>
              <a:rPr b="0" i="0" lang="en-US" sz="3600" u="none" cap="none" strike="noStrike">
                <a:solidFill>
                  <a:schemeClr val="accent3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Ud.!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0" y="0"/>
            <a:ext cx="9144000" cy="1042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marL="463550" rtl="0" algn="ctr">
              <a:spcBef>
                <a:spcPts val="0"/>
              </a:spcBef>
              <a:buNone/>
            </a:pPr>
            <a:r>
              <a:rPr lang="en-US" sz="48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Ejemplos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4604700" y="1181825"/>
            <a:ext cx="3807599" cy="52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Be good! (Ud.)</a:t>
            </a:r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Ser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AutoNum type="arabicPeriod"/>
            </a:pPr>
            <a:r>
              <a:rPr lang="en-US" sz="3600">
                <a:latin typeface="Architects Daughter"/>
                <a:ea typeface="Architects Daughter"/>
                <a:cs typeface="Architects Daughter"/>
                <a:sym typeface="Architects Daughter"/>
              </a:rPr>
              <a:t>soy</a:t>
            </a:r>
          </a:p>
          <a:p>
            <a:pPr indent="-457200" lvl="0" marL="1828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chitects Daughter"/>
              <a:buAutoNum type="arabicPeriod"/>
            </a:pPr>
            <a:r>
              <a:rPr lang="en-US" sz="3600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there is no “o” to drop?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8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Yo forms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914400"/>
            <a:ext cx="8229600" cy="566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514350" lvl="0" marL="4635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Verbs with irregular yo forms maintain the same irregularity in their formal commands.</a:t>
            </a:r>
          </a:p>
          <a:p>
            <a:pPr indent="-4889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Oiga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, don Francisco.   (O</a:t>
            </a:r>
            <a:r>
              <a:rPr lang="en-US" sz="3200">
                <a:latin typeface="Architects Daughter"/>
                <a:ea typeface="Architects Daughter"/>
                <a:cs typeface="Architects Daughter"/>
                <a:sym typeface="Architects Daughter"/>
              </a:rPr>
              <a:t>ír)</a:t>
            </a:r>
          </a:p>
          <a:p>
            <a:pPr indent="-508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Listen, Don Francisco. </a:t>
            </a:r>
          </a:p>
          <a:p>
            <a:pPr indent="-4889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Ponga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la mesa, por favor.  (Poner)</a:t>
            </a:r>
          </a:p>
          <a:p>
            <a:pPr indent="-508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Set the table, please.</a:t>
            </a:r>
          </a:p>
          <a:p>
            <a:pPr indent="-488950" lvl="0" marL="463550" marR="0" rtl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¡</a:t>
            </a:r>
            <a:r>
              <a:rPr b="0" i="0" lang="en-US" sz="3200" u="none" cap="none" strike="noStrike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Salga</a:t>
            </a: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inmediatamente! (</a:t>
            </a:r>
            <a:r>
              <a:rPr lang="en-US" sz="3200">
                <a:latin typeface="Architects Daughter"/>
                <a:ea typeface="Architects Daughter"/>
                <a:cs typeface="Architects Daughter"/>
                <a:sym typeface="Architects Daughter"/>
              </a:rPr>
              <a:t>Salir)</a:t>
            </a:r>
          </a:p>
          <a:p>
            <a:pPr indent="-5080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32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Leave immediately!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914400" y="274637"/>
            <a:ext cx="7313700" cy="868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Stem changers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404500" y="1216500"/>
            <a:ext cx="8510999" cy="53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Note also that stem-changing verbs maintain their stem-changes in Ud. and Uds. commands.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Architects Daughter"/>
              <a:buChar char="•"/>
            </a:pPr>
            <a:r>
              <a:rPr i="1" lang="en-US">
                <a:solidFill>
                  <a:schemeClr val="accent5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Why do you think that is?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chitects Daughter"/>
              <a:buChar char="•"/>
            </a:pPr>
            <a:r>
              <a:rPr b="0" i="0" lang="en-US" sz="48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e:ie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    (ej: perder)</a:t>
            </a:r>
          </a:p>
          <a:p>
            <a:pPr indent="-482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No pierda la llave.		Cierren la puerta.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chitects Daughter"/>
              <a:buChar char="•"/>
            </a:pPr>
            <a:r>
              <a:rPr b="0" i="0" lang="en-US" sz="48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o:ue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    (ej: volver)</a:t>
            </a:r>
          </a:p>
          <a:p>
            <a:pPr indent="-482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Vuelva temprano, joven.      Duerman bien, chicos.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50000"/>
              <a:buFont typeface="Architects Daughter"/>
              <a:buChar char="•"/>
            </a:pPr>
            <a:r>
              <a:rPr b="0" i="0" lang="en-US" sz="4800" u="none" cap="none" strike="noStrike">
                <a:solidFill>
                  <a:schemeClr val="accent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e:i </a:t>
            </a: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	      (ej: servir)</a:t>
            </a:r>
          </a:p>
          <a:p>
            <a:pPr indent="-482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chitects Daughter"/>
              <a:buChar char="•"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Sirva la sopa, por favor.       Repitan las frases.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title"/>
          </p:nvPr>
        </p:nvSpPr>
        <p:spPr>
          <a:xfrm>
            <a:off x="914400" y="503237"/>
            <a:ext cx="7313612" cy="868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46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Irregulars:</a:t>
            </a:r>
          </a:p>
        </p:txBody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433500" y="1491975"/>
            <a:ext cx="7794600" cy="42992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63550" lvl="0" marL="4635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There are many irregulars that have special cases depending on the ending of the infinitive.  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Sorts Mill Goudy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b="0" i="0" lang="en-US" sz="2400" u="none" cap="none" strike="noStrike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The good thing is that they are the same for both Ud. and Uds. commands (they also apply to negative tú commands).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t/>
            </a:r>
            <a:endParaRPr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>
                <a:latin typeface="Architects Daughter"/>
                <a:ea typeface="Architects Daughter"/>
                <a:cs typeface="Architects Daughter"/>
                <a:sym typeface="Architects Daughter"/>
              </a:rPr>
              <a:t>Ej: SER - the yo form is “soy” - does not end in “o”</a:t>
            </a:r>
          </a:p>
          <a:p>
            <a:pPr indent="-463550" lvl="0" marL="46355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r>
              <a:rPr lang="en-US">
                <a:latin typeface="Architects Daughter"/>
                <a:ea typeface="Architects Daughter"/>
                <a:cs typeface="Architects Daughter"/>
                <a:sym typeface="Architects Daughter"/>
              </a:rPr>
              <a:t>Unfortunately, you just need to memorize these.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