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49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10400" cy="9296400"/>
  <p:embeddedFontLst>
    <p:embeddedFont>
      <p:font typeface="Rokkitt"/>
      <p:regular r:id="rId15"/>
      <p:bold r:id="rId16"/>
    </p:embeddedFont>
    <p:embeddedFont>
      <p:font typeface="Arial Narrow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Rokkitt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regular.fntdata"/><Relationship Id="rId16" Type="http://schemas.openxmlformats.org/officeDocument/2006/relationships/font" Target="fonts/Rokkit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0" type="dt"/>
          </p:nvPr>
        </p:nvSpPr>
        <p:spPr>
          <a:xfrm>
            <a:off x="3971925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31261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1925" y="8831261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935037" y="4416425"/>
            <a:ext cx="5140324" cy="41830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0" type="dt"/>
          </p:nvPr>
        </p:nvSpPr>
        <p:spPr>
          <a:xfrm>
            <a:off x="304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842962"/>
            <a:ext cx="2895599" cy="6018212"/>
          </a:xfrm>
          <a:custGeom>
            <a:pathLst>
              <a:path extrusionOk="0" fill="none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extrusionOk="0" h="21600" w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304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9144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13716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18288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b="1" i="0" sz="4800" u="none" cap="none" strike="noStrik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304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533400" y="1676400"/>
            <a:ext cx="8153399" cy="301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1" i="0" lang="en-US" sz="96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Imperfecto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609600" y="533400"/>
            <a:ext cx="8153399" cy="2105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conjugate in the imperfect: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228600" y="2971800"/>
            <a:ext cx="86868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Drop the -ar, -er, -ir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28600" y="4267200"/>
            <a:ext cx="8915400" cy="15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Add an ending to match the subject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457200" y="228600"/>
            <a:ext cx="8153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Comic Sans MS"/>
              <a:buNone/>
            </a:pPr>
            <a:r>
              <a:rPr b="1" i="0" lang="en-US" sz="5400" u="sng" cap="none" strike="noStrik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-ar endings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2667000" y="1371600"/>
            <a:ext cx="45720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aba		      ábamos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abas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aba		      aban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0" y="4692650"/>
            <a:ext cx="9144000" cy="186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Yo bailaba. -  </a:t>
            </a:r>
            <a:r>
              <a:rPr b="1" i="1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I was dancing. I used to dance.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Nosotros mirábamos.</a:t>
            </a:r>
            <a:r>
              <a:rPr b="1" i="1" lang="en-US" sz="32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– We were watching. We used to watch.</a:t>
            </a:r>
            <a:r>
              <a:rPr b="0" i="1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457200" y="228600"/>
            <a:ext cx="8153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Comic Sans MS"/>
              <a:buNone/>
            </a:pPr>
            <a:r>
              <a:rPr b="1" i="0" lang="en-US" sz="5400" u="sng" cap="none" strike="noStrik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-er &amp; -ir endings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667000" y="1600200"/>
            <a:ext cx="37338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ía		      íamos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ías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ía		      ían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0" y="4648200"/>
            <a:ext cx="9144000" cy="1903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3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Él comía. -  </a:t>
            </a:r>
            <a:r>
              <a:rPr b="1" i="1" lang="en-US" sz="3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He was eating.  He used to eat.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3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Ellos vivían. -</a:t>
            </a:r>
            <a:r>
              <a:rPr b="1" i="1" lang="en-US" sz="3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They were living.  They used to live.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0" y="228600"/>
            <a:ext cx="9144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Comic Sans MS"/>
              <a:buNone/>
            </a:pPr>
            <a:r>
              <a:rPr b="1" i="0" lang="en-US" sz="6000" u="sng" cap="none" strike="noStrik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Translation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533400" y="1524000"/>
            <a:ext cx="8275199" cy="247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used to ___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 used to swim, we used to travel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533400" y="4038600"/>
            <a:ext cx="8525700" cy="16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was/were ___ing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You were talking, he was listening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0" y="228600"/>
            <a:ext cx="9144000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Comic Sans MS"/>
              <a:buNone/>
            </a:pPr>
            <a:r>
              <a:rPr b="1" i="0" lang="en-US" sz="6000" u="sng" cap="none" strike="noStrik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Irregulars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33400" y="1524000"/>
            <a:ext cx="78485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Only 3 irregulars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04800" y="2819400"/>
            <a:ext cx="2833799" cy="220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sng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Ir – to go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iba	             íbamos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ibas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iba	             iban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276600" y="2819400"/>
            <a:ext cx="2833799" cy="20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sng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Ver – to see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veía	     veíamos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veías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veía	     veían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6320200" y="2803525"/>
            <a:ext cx="2519099" cy="20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sng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Ser – to be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era	   éramos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eras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era	    eran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33400" y="5181600"/>
            <a:ext cx="7848599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b="0" i="0" lang="en-US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 stem changing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04800" y="1668461"/>
            <a:ext cx="5562600" cy="4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Subir – nosotros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Ser – tú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Preparar – yo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Andar – ellos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Insistir – él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Rokkitt"/>
              <a:buAutoNum type="arabicPeriod"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Correr – los chicos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0" y="30480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Práctica – conjuga en el imperfecto.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642625" y="1774825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subíamos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642625" y="2449537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eras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642625" y="3195475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preparaba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642625" y="3941400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andaban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653200" y="4698050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insistía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718825" y="5562000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corrían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228050" y="1885175"/>
            <a:ext cx="7813199" cy="4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US" sz="3600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1. </a:t>
            </a: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cre</a:t>
            </a:r>
            <a:r>
              <a:rPr b="1" lang="en-US" sz="3600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e</a:t>
            </a:r>
          </a:p>
          <a:p>
            <a: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2. </a:t>
            </a: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abrazamos</a:t>
            </a:r>
          </a:p>
          <a:p>
            <a: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80808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3. cabes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4. van</a:t>
            </a:r>
          </a:p>
          <a:p>
            <a:pPr indent="0" lvl="0" marL="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lang="en-US" sz="3600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5. </a:t>
            </a:r>
            <a:r>
              <a:rPr b="1" i="0" lang="en-US" sz="3600" u="none" cap="none" strike="noStrike">
                <a:solidFill>
                  <a:srgbClr val="080808"/>
                </a:solidFill>
                <a:latin typeface="Rokkitt"/>
                <a:ea typeface="Rokkitt"/>
                <a:cs typeface="Rokkitt"/>
                <a:sym typeface="Rokkitt"/>
              </a:rPr>
              <a:t>canto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0" y="304800"/>
            <a:ext cx="91440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Práctica – cambia del presente al imperfecto.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916350" y="1903412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creía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054625" y="1903412"/>
            <a:ext cx="36576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creer – él/ella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72100" y="3198787"/>
            <a:ext cx="3581399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abrazábamos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831250" y="4623125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iban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755050" y="3907662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cabías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766725" y="5490975"/>
            <a:ext cx="30480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cantaba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305850" y="5503925"/>
            <a:ext cx="36576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cantar – yo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667000" y="4659350"/>
            <a:ext cx="36576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ir – ellos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588025" y="3890976"/>
            <a:ext cx="36576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caber – tú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3276600" y="2587650"/>
            <a:ext cx="47244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Rokkitt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Rokkitt"/>
                <a:ea typeface="Rokkitt"/>
                <a:cs typeface="Rokkitt"/>
                <a:sym typeface="Rokkitt"/>
              </a:rPr>
              <a:t>abrazar – nosotros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311475" y="1694679"/>
            <a:ext cx="7913100" cy="46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461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Calibri"/>
              <a:buAutoNum type="arabicPeriod"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I was reading </a:t>
            </a:r>
            <a:r>
              <a:rPr b="1" lang="en-US" sz="3000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</a:p>
          <a:p>
            <a:pPr indent="-546100" lvl="0" marL="533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80808"/>
              </a:buClr>
              <a:buSzPct val="100000"/>
              <a:buFont typeface="Calibri"/>
              <a:buAutoNum type="arabicPeriod"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They used to drive </a:t>
            </a:r>
            <a:r>
              <a:rPr b="1" lang="en-US" sz="3000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3. He was listening - 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4. You (fam.) used to study </a:t>
            </a:r>
            <a:r>
              <a:rPr b="1" lang="en-US" sz="3000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533400" lvl="0" marL="533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Rokkitt"/>
              <a:buNone/>
            </a:pPr>
            <a:r>
              <a:rPr b="1" i="0" lang="en-US" sz="3000" u="none" cap="none" strike="noStrike">
                <a:solidFill>
                  <a:srgbClr val="080808"/>
                </a:solidFill>
                <a:latin typeface="Calibri"/>
                <a:ea typeface="Calibri"/>
                <a:cs typeface="Calibri"/>
                <a:sym typeface="Calibri"/>
              </a:rPr>
              <a:t>5. We used to see - 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0" y="30480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Práctica – traduce al español.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200400" y="2829825"/>
            <a:ext cx="65532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lt2"/>
              </a:buClr>
              <a:buSzPct val="25000"/>
              <a:buFont typeface="Rokkitt"/>
              <a:buNone/>
            </a:pPr>
            <a:r>
              <a:rPr b="1" lang="en-US" sz="3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Ellos conducían/manejaban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364475" y="1688812"/>
            <a:ext cx="36576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lt2"/>
              </a:buClr>
              <a:buSzPct val="25000"/>
              <a:buFont typeface="Rokkitt"/>
              <a:buNone/>
            </a:pPr>
            <a:r>
              <a:rPr b="1" lang="en-US" sz="3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Yo leía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970800" y="4265325"/>
            <a:ext cx="3581399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lt2"/>
              </a:buClr>
              <a:buSzPct val="25000"/>
              <a:buFont typeface="Rokkitt"/>
              <a:buNone/>
            </a:pPr>
            <a:r>
              <a:rPr b="1" lang="en-US" sz="3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Tú estudiabas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516875" y="4868787"/>
            <a:ext cx="54102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lt2"/>
              </a:buClr>
              <a:buSzPct val="25000"/>
              <a:buFont typeface="Rokkitt"/>
              <a:buNone/>
            </a:pPr>
            <a:r>
              <a:rPr b="1" lang="en-US" sz="3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Nosotros veíamos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657600" y="3585687"/>
            <a:ext cx="47244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lt2"/>
              </a:buClr>
              <a:buSzPct val="25000"/>
              <a:buFont typeface="Rokkitt"/>
              <a:buNone/>
            </a:pPr>
            <a:r>
              <a:rPr b="1" lang="en-US" sz="3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Él escuchaba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9_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8_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