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19050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8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Irregular</a:t>
            </a:r>
            <a:br>
              <a:rPr b="1" i="0" lang="en-US" sz="8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8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Preterite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838200" y="533400"/>
            <a:ext cx="7619999" cy="5886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Verbs Ending in -zar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4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abrazar – to hug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almorzar – to eat lunch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rezar – to pray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comenzar – to begin/start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empezar – to begin/start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cruzar – to cross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685800" y="304800"/>
            <a:ext cx="7772400" cy="587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Práctica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4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pescar / yo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jugar / ella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abrazar / yo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tocar / nosotros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llegar / yo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almorzar / tú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explicar / ellos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pegar / yo – 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4038600" y="16002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pesqué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4038600" y="21336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jugó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4191000" y="26670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abracé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4953000" y="32004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tocamos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3810000" y="38100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llegué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4419600" y="43434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almorzaste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4648200" y="48768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explicaron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191000" y="54864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pegué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STEM CHANGERS</a:t>
            </a:r>
          </a:p>
        </p:txBody>
      </p:sp>
      <p:sp>
        <p:nvSpPr>
          <p:cNvPr id="150" name="Shape 150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228600" y="228600"/>
            <a:ext cx="8763000" cy="6308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</a:t>
            </a:r>
            <a:r>
              <a:rPr b="1" i="0"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stem changers </a:t>
            </a: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preterite tense with these rules:</a:t>
            </a:r>
          </a:p>
          <a:p>
            <a:pPr indent="-742950" lvl="1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</a:t>
            </a: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–ir verbs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make a change</a:t>
            </a:r>
          </a:p>
          <a:p>
            <a:pPr indent="-742950" lvl="1" marL="1200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 different type of change: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 change</a:t>
            </a:r>
            <a:r>
              <a:rPr b="0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b="1" i="0"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change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	   e → ie				  		e → i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	   o → ue 			  		o → u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   e → i				  		e → i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3.   Only change the forms in the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bottom (sole) of the shoe!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228600" y="457200"/>
            <a:ext cx="8534399" cy="4967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only “-ir” ending verbs.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4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Preterite “-ir”endings are: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4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-í			 		-imos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-iste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-ió			 	-ieron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1094550" y="2819400"/>
            <a:ext cx="6449400" cy="8381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17026" y="0"/>
                </a:lnTo>
                <a:lnTo>
                  <a:pt x="120000" y="20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cap="flat" cmpd="sng" w="25400">
            <a:solidFill>
              <a:srgbClr val="95323E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228600" y="228600"/>
            <a:ext cx="8686800" cy="30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preferir (ie)– to prefer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preferí		 preferimos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preferiste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pref</a:t>
            </a:r>
            <a:r>
              <a:rPr b="1" i="0" lang="en-US" sz="44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rió 	 	 pref</a:t>
            </a:r>
            <a:r>
              <a:rPr b="1" i="0" lang="en-US" sz="44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rieron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685800" y="4267200"/>
            <a:ext cx="7619999" cy="1647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2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mentir – to lie		sentir – to regret/be sorry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2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divertirse – to have fun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2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preferir – to prefer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1153800" y="2819400"/>
            <a:ext cx="6390000" cy="8381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17026" y="0"/>
                </a:lnTo>
                <a:lnTo>
                  <a:pt x="120000" y="20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cap="flat" cmpd="sng" w="25400">
            <a:solidFill>
              <a:srgbClr val="95323E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228600" y="228600"/>
            <a:ext cx="8686800" cy="319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dormir (ue)– to sleep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dormí		 dormimos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dormiste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d</a:t>
            </a:r>
            <a:r>
              <a:rPr b="1" i="0" lang="en-US" sz="44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rmió 	 	 d</a:t>
            </a:r>
            <a:r>
              <a:rPr b="1" i="0" lang="en-US" sz="44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rmieron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1066800" y="4267200"/>
            <a:ext cx="7239000" cy="954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2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morir – to die		dormir – to sleep		</a:t>
            </a:r>
            <a:r>
              <a:rPr b="0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1153800" y="2819400"/>
            <a:ext cx="6390000" cy="8381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17026" y="0"/>
                </a:lnTo>
                <a:lnTo>
                  <a:pt x="120000" y="20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cap="flat" cmpd="sng" w="25400">
            <a:solidFill>
              <a:srgbClr val="95323E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228600" y="228600"/>
            <a:ext cx="8686800" cy="30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pedir (i)– to ask for/request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pedí		 pedimos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pediste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p</a:t>
            </a:r>
            <a:r>
              <a:rPr b="1" i="0" lang="en-US" sz="44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dió 	 	 p</a:t>
            </a:r>
            <a:r>
              <a:rPr b="1" i="0" lang="en-US" sz="44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dieron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685800" y="4267200"/>
            <a:ext cx="7619999" cy="2074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2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vestirse – to get dressed		reír – to laugh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2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pedir – to ask for/request	sonreír – to smile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2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servir – to serve			repetir – to repeat			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1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685800" y="304800"/>
            <a:ext cx="7772400" cy="7048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Práctica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4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preferir /nosotros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dormir / ella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pedir / yo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vestirse / Julio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mentir / los chicos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morir / mi abuelo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servir / tú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   sonreír / ellas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5257800" y="16002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preferimos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4343400" y="21336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durmió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3733800" y="27432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pedí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4648200" y="32766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 vistió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5410200" y="38100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mintieron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5257800" y="43434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murió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3733800" y="49530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serviste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4572000" y="5562600"/>
            <a:ext cx="2819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sonrieron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CAR/GAR/ZAR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228600" y="228600"/>
            <a:ext cx="8763000" cy="6862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</a:t>
            </a: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irregular verbs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preterite tense you must memorize! All verbs that end in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, -</a:t>
            </a: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 and </a:t>
            </a: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–zar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an irregular </a:t>
            </a:r>
            <a:r>
              <a:rPr b="1" i="1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“yo” 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-car     	c → qu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-gar			g → gu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-zar			z → 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066800" y="1600200"/>
            <a:ext cx="7010400" cy="2209799"/>
          </a:xfrm>
          <a:prstGeom prst="rect">
            <a:avLst/>
          </a:prstGeom>
          <a:noFill/>
          <a:ln cap="flat" cmpd="sng" w="635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228600" y="457200"/>
            <a:ext cx="8534399" cy="4967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only “-ar” ending verbs.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4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Preterite “-ar”endings are: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4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-é			 -amos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-aste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-ó			 -aron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228600" y="457200"/>
            <a:ext cx="8534399" cy="4967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Verbs that end in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b="1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 </a:t>
            </a: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this pattern: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4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b="1" i="0"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atacar – to attack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ata</a:t>
            </a:r>
            <a:r>
              <a:rPr b="1" i="0" lang="en-US" sz="48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</a:t>
            </a: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			 	atacamos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atacaste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atacó			 		atacaron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838200" y="533400"/>
            <a:ext cx="7619999" cy="5386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Verbs Ending in -car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4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buscar – to look for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pescar – to fish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tocar – to play/touch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explicar – to explain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sacar – to take out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atacar – to attack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228600" y="533400"/>
            <a:ext cx="8381999" cy="4967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Verbs that end in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</a:t>
            </a:r>
            <a:r>
              <a:rPr b="1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 </a:t>
            </a: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this pattern: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4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b="1" i="0"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llegar – to arrive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lle</a:t>
            </a:r>
            <a:r>
              <a:rPr b="1" i="0" lang="en-US" sz="48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gu</a:t>
            </a: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		 	llegamos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llegaste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llegó				llegaron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838200" y="533400"/>
            <a:ext cx="7619999" cy="6435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Verbs Ending in -gar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4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pagar – to pay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jugar – to play (sport/game)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llegar – to arrive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entregar – to hand 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pegar – to hit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negar – to deny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rogar – to beg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228600" y="609600"/>
            <a:ext cx="8534399" cy="4967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Verbs that end in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–zar </a:t>
            </a: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this pattern: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4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b="1" i="0"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comenzar – to begin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comen</a:t>
            </a:r>
            <a:r>
              <a:rPr b="1" i="0" lang="en-US" sz="48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		  comenzamos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comenzaste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comenzó		  comenzaron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Deluxe">
      <a:dk1>
        <a:srgbClr val="000000"/>
      </a:dk1>
      <a:lt1>
        <a:srgbClr val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