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9" name="Shape 17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0" name="Shape 19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2" name="Shape 20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4" name="Shape 21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7" name="Shape 22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3" name="Shape 24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6" name="Shape 25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4" name="Shape 14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8" name="Shape 16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553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722312" y="4406900"/>
            <a:ext cx="7772400" cy="1361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722312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553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4732349" y="2171687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541350" y="190488"/>
            <a:ext cx="5851500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6553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308949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6553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792288" y="4800600"/>
            <a:ext cx="5486399" cy="566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6553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57200" y="273050"/>
            <a:ext cx="3008399" cy="1161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575050" y="273050"/>
            <a:ext cx="5111699" cy="585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57200" y="1435100"/>
            <a:ext cx="3008399" cy="4691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6553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6553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6553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457200" y="1535112"/>
            <a:ext cx="4040099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457200" y="2174875"/>
            <a:ext cx="4040099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4645025" y="1535112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553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457200" y="1600200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648200" y="1600200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0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0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0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0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0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0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0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0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Shape 8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Shape 87"/>
          <p:cNvSpPr txBox="1"/>
          <p:nvPr/>
        </p:nvSpPr>
        <p:spPr>
          <a:xfrm>
            <a:off x="381000" y="990600"/>
            <a:ext cx="8305799" cy="49402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0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Irregular Preterite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Shape 182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3" name="Shape 18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Shape 184"/>
          <p:cNvSpPr txBox="1"/>
          <p:nvPr/>
        </p:nvSpPr>
        <p:spPr>
          <a:xfrm>
            <a:off x="381000" y="228600"/>
            <a:ext cx="8305799" cy="8239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_____________ Group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381000" y="2438400"/>
            <a:ext cx="3352799" cy="24431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dar – to give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		dimos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diste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dio		dieron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x="5257800" y="2438400"/>
            <a:ext cx="3429000" cy="24431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ver – to see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vi		vimos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viste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vio		vieron</a:t>
            </a:r>
          </a:p>
        </p:txBody>
      </p:sp>
      <p:sp>
        <p:nvSpPr>
          <p:cNvPr id="187" name="Shape 187"/>
          <p:cNvSpPr txBox="1"/>
          <p:nvPr/>
        </p:nvSpPr>
        <p:spPr>
          <a:xfrm>
            <a:off x="1752600" y="228600"/>
            <a:ext cx="4724400" cy="823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Almost Twins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Shape 193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4" name="Shape 19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Shape 195"/>
          <p:cNvSpPr txBox="1"/>
          <p:nvPr/>
        </p:nvSpPr>
        <p:spPr>
          <a:xfrm>
            <a:off x="381000" y="228600"/>
            <a:ext cx="8305799" cy="8239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_____________ Group</a:t>
            </a:r>
          </a:p>
        </p:txBody>
      </p:sp>
      <p:sp>
        <p:nvSpPr>
          <p:cNvPr id="196" name="Shape 196"/>
          <p:cNvSpPr txBox="1"/>
          <p:nvPr/>
        </p:nvSpPr>
        <p:spPr>
          <a:xfrm>
            <a:off x="2133600" y="304800"/>
            <a:ext cx="4114800" cy="823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“Accent / Y”</a:t>
            </a:r>
          </a:p>
        </p:txBody>
      </p:sp>
      <p:sp>
        <p:nvSpPr>
          <p:cNvPr id="197" name="Shape 197"/>
          <p:cNvSpPr txBox="1"/>
          <p:nvPr/>
        </p:nvSpPr>
        <p:spPr>
          <a:xfrm>
            <a:off x="304800" y="2286000"/>
            <a:ext cx="3657600" cy="24431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caer – to fall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caí		caímos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caíste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cayó		cayeron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x="0" y="5410200"/>
            <a:ext cx="9144000" cy="6413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“y” only in the bottom of the shoe!</a:t>
            </a:r>
          </a:p>
        </p:txBody>
      </p:sp>
      <p:sp>
        <p:nvSpPr>
          <p:cNvPr id="199" name="Shape 199"/>
          <p:cNvSpPr txBox="1"/>
          <p:nvPr/>
        </p:nvSpPr>
        <p:spPr>
          <a:xfrm>
            <a:off x="4876800" y="2281236"/>
            <a:ext cx="3657600" cy="24431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creer – to believe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creí		creímos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creíste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creyó		creyeron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Shape 205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6" name="Shape 20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Shape 207"/>
          <p:cNvSpPr txBox="1"/>
          <p:nvPr/>
        </p:nvSpPr>
        <p:spPr>
          <a:xfrm>
            <a:off x="381000" y="228600"/>
            <a:ext cx="8305799" cy="8239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_____________ Group</a:t>
            </a:r>
          </a:p>
        </p:txBody>
      </p:sp>
      <p:sp>
        <p:nvSpPr>
          <p:cNvPr id="208" name="Shape 208"/>
          <p:cNvSpPr txBox="1"/>
          <p:nvPr/>
        </p:nvSpPr>
        <p:spPr>
          <a:xfrm>
            <a:off x="2133600" y="304800"/>
            <a:ext cx="4114800" cy="823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“Accent / Y”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x="381000" y="2209800"/>
            <a:ext cx="3962399" cy="24431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leer – to read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leí		leímos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leíste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leyó		leyeron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x="0" y="5410200"/>
            <a:ext cx="9144000" cy="6413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“y” only in the bottom of the shoe!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4876800" y="2205036"/>
            <a:ext cx="3962399" cy="24431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oír – to hear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oí		oímos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oíste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oyó		oyeron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Shape 217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8" name="Shape 2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Shape 219"/>
          <p:cNvSpPr txBox="1"/>
          <p:nvPr/>
        </p:nvSpPr>
        <p:spPr>
          <a:xfrm>
            <a:off x="381000" y="228600"/>
            <a:ext cx="8305799" cy="8239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_____________ Group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2133600" y="304800"/>
            <a:ext cx="4114800" cy="823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“Accent / Y”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0" y="1143000"/>
            <a:ext cx="4419599" cy="24431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contribuir – to contribute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contribuí	   contribuimos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contribuiste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contribuyó	  contribuyeron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4724400" y="1143000"/>
            <a:ext cx="4419599" cy="24431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destruir – to destroy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destruí	     destruimos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destruiste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destruyó	     destruyeron</a:t>
            </a:r>
          </a:p>
        </p:txBody>
      </p:sp>
      <p:sp>
        <p:nvSpPr>
          <p:cNvPr id="223" name="Shape 223"/>
          <p:cNvSpPr txBox="1"/>
          <p:nvPr/>
        </p:nvSpPr>
        <p:spPr>
          <a:xfrm>
            <a:off x="0" y="6216650"/>
            <a:ext cx="9144000" cy="6413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“y” only in the bottom of the shoe!</a:t>
            </a:r>
          </a:p>
        </p:txBody>
      </p:sp>
      <p:sp>
        <p:nvSpPr>
          <p:cNvPr id="224" name="Shape 224"/>
          <p:cNvSpPr txBox="1"/>
          <p:nvPr/>
        </p:nvSpPr>
        <p:spPr>
          <a:xfrm>
            <a:off x="2514600" y="3733800"/>
            <a:ext cx="3657600" cy="24431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huir – to flee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huí		huimos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huiste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huyó		huyeron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Shape 230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1" name="Shape 2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Shape 232"/>
          <p:cNvSpPr txBox="1"/>
          <p:nvPr/>
        </p:nvSpPr>
        <p:spPr>
          <a:xfrm>
            <a:off x="304800" y="0"/>
            <a:ext cx="8305799" cy="70167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Conjugate in the preterite tense.</a:t>
            </a:r>
          </a:p>
        </p:txBody>
      </p:sp>
      <p:sp>
        <p:nvSpPr>
          <p:cNvPr id="233" name="Shape 233"/>
          <p:cNvSpPr txBox="1"/>
          <p:nvPr/>
        </p:nvSpPr>
        <p:spPr>
          <a:xfrm>
            <a:off x="381000" y="990600"/>
            <a:ext cx="8305799" cy="55848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yo / saber –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nosotros / querer –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it / caber –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tú / ver –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ellos / traducir –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ella / ir –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yo / caer –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4114800" y="990600"/>
            <a:ext cx="3657600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1" i="0" lang="en-US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supe</a:t>
            </a:r>
          </a:p>
        </p:txBody>
      </p:sp>
      <p:sp>
        <p:nvSpPr>
          <p:cNvPr id="235" name="Shape 235"/>
          <p:cNvSpPr txBox="1"/>
          <p:nvPr/>
        </p:nvSpPr>
        <p:spPr>
          <a:xfrm>
            <a:off x="5486400" y="1752600"/>
            <a:ext cx="3657600" cy="70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1" i="0" lang="en-US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quisimos</a:t>
            </a:r>
          </a:p>
        </p:txBody>
      </p:sp>
      <p:sp>
        <p:nvSpPr>
          <p:cNvPr id="236" name="Shape 236"/>
          <p:cNvSpPr txBox="1"/>
          <p:nvPr/>
        </p:nvSpPr>
        <p:spPr>
          <a:xfrm>
            <a:off x="3733800" y="2438400"/>
            <a:ext cx="3657600" cy="70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1" i="0" lang="en-US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cupo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3352800" y="3276600"/>
            <a:ext cx="3657600" cy="70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1" i="0" lang="en-US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viste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4953000" y="4038600"/>
            <a:ext cx="3657600" cy="70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1" i="0" lang="en-US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tradujeron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x="3276600" y="4876800"/>
            <a:ext cx="3657600" cy="70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1" i="0" lang="en-US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fue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x="3810000" y="5638800"/>
            <a:ext cx="3429000" cy="70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1" i="0" lang="en-US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caí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Shape 246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7" name="Shape 2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Shape 248"/>
          <p:cNvSpPr txBox="1"/>
          <p:nvPr/>
        </p:nvSpPr>
        <p:spPr>
          <a:xfrm>
            <a:off x="304800" y="0"/>
            <a:ext cx="8305799" cy="13112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Change each verb from the present to the preterite.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381000" y="2209800"/>
            <a:ext cx="8305799" cy="311308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 startAt="8"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están –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 startAt="8"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decimos –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10. eres –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11. tengo –</a:t>
            </a:r>
          </a:p>
        </p:txBody>
      </p:sp>
      <p:sp>
        <p:nvSpPr>
          <p:cNvPr id="250" name="Shape 250"/>
          <p:cNvSpPr txBox="1"/>
          <p:nvPr/>
        </p:nvSpPr>
        <p:spPr>
          <a:xfrm>
            <a:off x="2895600" y="2209800"/>
            <a:ext cx="3657600" cy="70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1" i="0" lang="en-US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estuvieron</a:t>
            </a:r>
          </a:p>
        </p:txBody>
      </p:sp>
      <p:sp>
        <p:nvSpPr>
          <p:cNvPr id="251" name="Shape 251"/>
          <p:cNvSpPr txBox="1"/>
          <p:nvPr/>
        </p:nvSpPr>
        <p:spPr>
          <a:xfrm>
            <a:off x="3352800" y="2971800"/>
            <a:ext cx="3657600" cy="70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1" i="0" lang="en-US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dijimos</a:t>
            </a:r>
          </a:p>
        </p:txBody>
      </p:sp>
      <p:sp>
        <p:nvSpPr>
          <p:cNvPr id="252" name="Shape 252"/>
          <p:cNvSpPr txBox="1"/>
          <p:nvPr/>
        </p:nvSpPr>
        <p:spPr>
          <a:xfrm>
            <a:off x="2895600" y="3810000"/>
            <a:ext cx="3657600" cy="70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1" i="0" lang="en-US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fuiste</a:t>
            </a:r>
          </a:p>
        </p:txBody>
      </p:sp>
      <p:sp>
        <p:nvSpPr>
          <p:cNvPr id="253" name="Shape 253"/>
          <p:cNvSpPr txBox="1"/>
          <p:nvPr/>
        </p:nvSpPr>
        <p:spPr>
          <a:xfrm>
            <a:off x="3124200" y="4495800"/>
            <a:ext cx="3657600" cy="70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1" i="0" lang="en-US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tuve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Shape 259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0" name="Shape 2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Shape 261"/>
          <p:cNvSpPr txBox="1"/>
          <p:nvPr/>
        </p:nvSpPr>
        <p:spPr>
          <a:xfrm>
            <a:off x="381000" y="609600"/>
            <a:ext cx="8305799" cy="70167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Translate to Spanish.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304800" y="1905000"/>
            <a:ext cx="8305799" cy="46497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12. she made –</a:t>
            </a:r>
          </a:p>
          <a:p>
            <a:pPr indent="-342900" lvl="0" marL="342900" marR="0" rtl="0" algn="l">
              <a:lnSpc>
                <a:spcPct val="17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13. I heard –</a:t>
            </a:r>
          </a:p>
          <a:p>
            <a:pPr indent="-342900" lvl="0" marL="342900" marR="0" rtl="0" algn="l">
              <a:lnSpc>
                <a:spcPct val="17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14. you (fam.) did put –</a:t>
            </a:r>
          </a:p>
          <a:p>
            <a:pPr indent="-342900" lvl="0" marL="342900" marR="0" rtl="0" algn="l">
              <a:lnSpc>
                <a:spcPct val="17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15. we gave –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3810000" y="1905000"/>
            <a:ext cx="5029199" cy="70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1" i="0" lang="en-US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ella hizo</a:t>
            </a:r>
          </a:p>
        </p:txBody>
      </p:sp>
      <p:sp>
        <p:nvSpPr>
          <p:cNvPr id="264" name="Shape 264"/>
          <p:cNvSpPr txBox="1"/>
          <p:nvPr/>
        </p:nvSpPr>
        <p:spPr>
          <a:xfrm>
            <a:off x="3352800" y="2971800"/>
            <a:ext cx="3657600" cy="70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1" i="0" lang="en-US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yo oí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5562600" y="4191000"/>
            <a:ext cx="2819400" cy="70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1" i="0" lang="en-US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tú pusiste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3581400" y="5410200"/>
            <a:ext cx="4876799" cy="70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1" i="0" lang="en-US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nosotros dimos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4" name="Shape 9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 txBox="1"/>
          <p:nvPr/>
        </p:nvSpPr>
        <p:spPr>
          <a:xfrm>
            <a:off x="381000" y="609600"/>
            <a:ext cx="8305799" cy="25304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Unfortunately, there are many verbs that don’t follow the regular conjugation and just have to be memorized.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381000" y="3886200"/>
            <a:ext cx="8305799" cy="19208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can group these verbs into several categories to help with the memorization!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Shape 102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3" name="Shape 10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Shape 104"/>
          <p:cNvSpPr txBox="1"/>
          <p:nvPr/>
        </p:nvSpPr>
        <p:spPr>
          <a:xfrm>
            <a:off x="381000" y="228600"/>
            <a:ext cx="8305799" cy="8239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______ Group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3352800" y="304800"/>
            <a:ext cx="1600199" cy="823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“U”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381000" y="1295400"/>
            <a:ext cx="3657600" cy="24431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tener – to have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tuve		tuvimos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tuviste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tuvo		tuvieron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4648200" y="1295400"/>
            <a:ext cx="3962399" cy="24431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estar – to be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estuve	estuvimos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estuviste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estuvo	estuvieron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2362200" y="4114800"/>
            <a:ext cx="3886200" cy="24431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andar – to walk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anduve	anduvimos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anduviste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anduvo	anduvieron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Shape 114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5" name="Shape 1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Shape 116"/>
          <p:cNvSpPr txBox="1"/>
          <p:nvPr/>
        </p:nvSpPr>
        <p:spPr>
          <a:xfrm>
            <a:off x="381000" y="228600"/>
            <a:ext cx="8305799" cy="8239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______ Group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3352800" y="304800"/>
            <a:ext cx="1600199" cy="823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“U”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304800" y="2590800"/>
            <a:ext cx="3657600" cy="24431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poder – to be able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pude		pudimos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pudiste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pudo		pudieron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4724400" y="2590800"/>
            <a:ext cx="3809999" cy="24431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poner – to put,place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puse		pusimos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pusiste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puso		pusieron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Shape 125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" name="Shape 1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Shape 127"/>
          <p:cNvSpPr txBox="1"/>
          <p:nvPr/>
        </p:nvSpPr>
        <p:spPr>
          <a:xfrm>
            <a:off x="381000" y="228600"/>
            <a:ext cx="8305799" cy="8239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______ Group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3352800" y="304800"/>
            <a:ext cx="1600199" cy="823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“U”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4800600" y="2514600"/>
            <a:ext cx="3657600" cy="24431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caber – to fit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cupe		cupimos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cupiste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cupo		cupieron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304800" y="2514600"/>
            <a:ext cx="3809999" cy="24431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saber – to know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supe		supimos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supiste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supo		supieron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Shape 136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" name="Shape 1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Shape 138"/>
          <p:cNvSpPr txBox="1"/>
          <p:nvPr/>
        </p:nvSpPr>
        <p:spPr>
          <a:xfrm>
            <a:off x="381000" y="228600"/>
            <a:ext cx="8305799" cy="8239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______ Group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3352800" y="304800"/>
            <a:ext cx="1600199" cy="823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“J”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304800" y="2667000"/>
            <a:ext cx="3657600" cy="24431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decir – to say,tell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dije		dijimos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dijiste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dijo		dijeron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x="4724400" y="2590800"/>
            <a:ext cx="3962399" cy="24431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traer – to bring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traje		trajimos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trajiste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trajo		trajeron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Shape 147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" name="Shape 1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Shape 149"/>
          <p:cNvSpPr txBox="1"/>
          <p:nvPr/>
        </p:nvSpPr>
        <p:spPr>
          <a:xfrm>
            <a:off x="381000" y="228600"/>
            <a:ext cx="8305799" cy="8239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______ Group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3352800" y="304800"/>
            <a:ext cx="1600199" cy="823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“J”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381000" y="1295400"/>
            <a:ext cx="3886200" cy="24431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traducir – to translate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traduje	tradujimos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tradujiste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tradujo	tradujeron</a:t>
            </a:r>
          </a:p>
        </p:txBody>
      </p:sp>
      <p:sp>
        <p:nvSpPr>
          <p:cNvPr id="152" name="Shape 152"/>
          <p:cNvSpPr txBox="1"/>
          <p:nvPr/>
        </p:nvSpPr>
        <p:spPr>
          <a:xfrm>
            <a:off x="2438400" y="4114800"/>
            <a:ext cx="3962399" cy="24431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producir – to produce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produje	produjimos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produjiste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produjo	produjeron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x="4724400" y="1295400"/>
            <a:ext cx="3886200" cy="24431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conducir – to drive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conduje	condujimos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condujiste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condujo	condujeron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Shape 159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0" name="Shape 1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Shape 161"/>
          <p:cNvSpPr txBox="1"/>
          <p:nvPr/>
        </p:nvSpPr>
        <p:spPr>
          <a:xfrm>
            <a:off x="381000" y="228600"/>
            <a:ext cx="8305799" cy="8239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______ Group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x="3352800" y="304800"/>
            <a:ext cx="1600199" cy="823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“I”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381000" y="1295400"/>
            <a:ext cx="3657600" cy="24431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venir – to come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vine		vinimos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viniste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vino		vinieron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4648200" y="1295400"/>
            <a:ext cx="3962399" cy="24431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querer – to want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quise		quisimos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quisiste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quiso		quisieron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2362200" y="4114800"/>
            <a:ext cx="3886200" cy="24431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hacer – to make,do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hice		hicimos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hiciste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hizo		hicieron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Shape 171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2" name="Shape 17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Shape 173"/>
          <p:cNvSpPr txBox="1"/>
          <p:nvPr/>
        </p:nvSpPr>
        <p:spPr>
          <a:xfrm>
            <a:off x="381000" y="228600"/>
            <a:ext cx="8305799" cy="8239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________ Group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381000" y="2438400"/>
            <a:ext cx="3352799" cy="24431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 – to be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fui		fuimos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fuiste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fue		fueron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5257800" y="2438400"/>
            <a:ext cx="3429000" cy="24431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ir – to go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fui		fuimos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fuiste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fue		fueron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2590800" y="228600"/>
            <a:ext cx="3124199" cy="823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Twins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